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98" r:id="rId3"/>
    <p:sldId id="357" r:id="rId4"/>
    <p:sldId id="358" r:id="rId5"/>
    <p:sldId id="359" r:id="rId6"/>
    <p:sldId id="317" r:id="rId7"/>
    <p:sldId id="360" r:id="rId8"/>
    <p:sldId id="328" r:id="rId9"/>
    <p:sldId id="329" r:id="rId10"/>
    <p:sldId id="331" r:id="rId11"/>
    <p:sldId id="361" r:id="rId12"/>
    <p:sldId id="334" r:id="rId13"/>
    <p:sldId id="335" r:id="rId14"/>
    <p:sldId id="336" r:id="rId15"/>
    <p:sldId id="362" r:id="rId16"/>
    <p:sldId id="363" r:id="rId17"/>
    <p:sldId id="364" r:id="rId18"/>
    <p:sldId id="339" r:id="rId19"/>
    <p:sldId id="340" r:id="rId20"/>
    <p:sldId id="341" r:id="rId21"/>
    <p:sldId id="365" r:id="rId22"/>
    <p:sldId id="342" r:id="rId23"/>
    <p:sldId id="343" r:id="rId24"/>
    <p:sldId id="345" r:id="rId25"/>
    <p:sldId id="344" r:id="rId26"/>
    <p:sldId id="346" r:id="rId27"/>
    <p:sldId id="347" r:id="rId28"/>
    <p:sldId id="348" r:id="rId29"/>
    <p:sldId id="349" r:id="rId30"/>
    <p:sldId id="366" r:id="rId31"/>
    <p:sldId id="367" r:id="rId32"/>
    <p:sldId id="351" r:id="rId33"/>
    <p:sldId id="350" r:id="rId34"/>
    <p:sldId id="368" r:id="rId35"/>
    <p:sldId id="352" r:id="rId36"/>
    <p:sldId id="369" r:id="rId37"/>
    <p:sldId id="370" r:id="rId38"/>
    <p:sldId id="371" r:id="rId39"/>
    <p:sldId id="327" r:id="rId40"/>
    <p:sldId id="259" r:id="rId4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752E754-587D-4FA3-9FCB-CDB1078295A9}">
          <p14:sldIdLst>
            <p14:sldId id="257"/>
            <p14:sldId id="298"/>
            <p14:sldId id="357"/>
            <p14:sldId id="358"/>
            <p14:sldId id="359"/>
            <p14:sldId id="317"/>
            <p14:sldId id="360"/>
            <p14:sldId id="328"/>
            <p14:sldId id="329"/>
            <p14:sldId id="331"/>
            <p14:sldId id="361"/>
            <p14:sldId id="334"/>
            <p14:sldId id="335"/>
            <p14:sldId id="336"/>
            <p14:sldId id="362"/>
            <p14:sldId id="363"/>
            <p14:sldId id="364"/>
            <p14:sldId id="339"/>
            <p14:sldId id="340"/>
            <p14:sldId id="341"/>
            <p14:sldId id="365"/>
            <p14:sldId id="342"/>
            <p14:sldId id="343"/>
            <p14:sldId id="345"/>
            <p14:sldId id="344"/>
            <p14:sldId id="346"/>
            <p14:sldId id="347"/>
            <p14:sldId id="348"/>
            <p14:sldId id="349"/>
            <p14:sldId id="366"/>
            <p14:sldId id="367"/>
            <p14:sldId id="351"/>
            <p14:sldId id="350"/>
            <p14:sldId id="368"/>
            <p14:sldId id="352"/>
            <p14:sldId id="369"/>
            <p14:sldId id="370"/>
            <p14:sldId id="371"/>
            <p14:sldId id="327"/>
          </p14:sldIdLst>
        </p14:section>
        <p14:section name="Sección sin título" id="{76654E60-DE1E-4F30-987B-7FC7871CA9DE}">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6E94"/>
    <a:srgbClr val="66FF66"/>
    <a:srgbClr val="43434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F9A6E-CEBB-498F-889B-87803FA166B6}" v="10" dt="2025-11-13T09:52:01.23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RO FRANCISCO SEOANES LEON" userId="0eb25a33-0650-4a1e-83a5-617b6d8e1a17" providerId="ADAL" clId="{37CFE8EB-C7A4-4AA1-B42B-DB9EDCBDEC5E}"/>
    <pc:docChg chg="custSel modSld">
      <pc:chgData name="JAIRO FRANCISCO SEOANES LEON" userId="0eb25a33-0650-4a1e-83a5-617b6d8e1a17" providerId="ADAL" clId="{37CFE8EB-C7A4-4AA1-B42B-DB9EDCBDEC5E}" dt="2025-11-13T09:52:57.265" v="32" actId="207"/>
      <pc:docMkLst>
        <pc:docMk/>
      </pc:docMkLst>
      <pc:sldChg chg="addSp delSp modSp mod">
        <pc:chgData name="JAIRO FRANCISCO SEOANES LEON" userId="0eb25a33-0650-4a1e-83a5-617b6d8e1a17" providerId="ADAL" clId="{37CFE8EB-C7A4-4AA1-B42B-DB9EDCBDEC5E}" dt="2025-11-13T09:52:57.265" v="32" actId="207"/>
        <pc:sldMkLst>
          <pc:docMk/>
          <pc:sldMk cId="1491374540" sldId="328"/>
        </pc:sldMkLst>
        <pc:spChg chg="add mod">
          <ac:chgData name="JAIRO FRANCISCO SEOANES LEON" userId="0eb25a33-0650-4a1e-83a5-617b6d8e1a17" providerId="ADAL" clId="{37CFE8EB-C7A4-4AA1-B42B-DB9EDCBDEC5E}" dt="2025-11-13T09:52:43.798" v="31" actId="113"/>
          <ac:spMkLst>
            <pc:docMk/>
            <pc:sldMk cId="1491374540" sldId="328"/>
            <ac:spMk id="4" creationId="{DF803DD1-3363-176A-FC95-B2FF9F999054}"/>
          </ac:spMkLst>
        </pc:spChg>
        <pc:spChg chg="add mod">
          <ac:chgData name="JAIRO FRANCISCO SEOANES LEON" userId="0eb25a33-0650-4a1e-83a5-617b6d8e1a17" providerId="ADAL" clId="{37CFE8EB-C7A4-4AA1-B42B-DB9EDCBDEC5E}" dt="2025-11-13T09:52:57.265" v="32" actId="207"/>
          <ac:spMkLst>
            <pc:docMk/>
            <pc:sldMk cId="1491374540" sldId="328"/>
            <ac:spMk id="5" creationId="{45F11306-2EFD-38D0-8B76-9EEB6EE2BE10}"/>
          </ac:spMkLst>
        </pc:spChg>
        <pc:picChg chg="del">
          <ac:chgData name="JAIRO FRANCISCO SEOANES LEON" userId="0eb25a33-0650-4a1e-83a5-617b6d8e1a17" providerId="ADAL" clId="{37CFE8EB-C7A4-4AA1-B42B-DB9EDCBDEC5E}" dt="2025-11-13T09:51:42.030" v="10" actId="478"/>
          <ac:picMkLst>
            <pc:docMk/>
            <pc:sldMk cId="1491374540" sldId="328"/>
            <ac:picMk id="3" creationId="{77F7664A-36CB-4792-B737-9F05D3757EED}"/>
          </ac:picMkLst>
        </pc:picChg>
      </pc:sldChg>
      <pc:sldChg chg="modSp mod">
        <pc:chgData name="JAIRO FRANCISCO SEOANES LEON" userId="0eb25a33-0650-4a1e-83a5-617b6d8e1a17" providerId="ADAL" clId="{37CFE8EB-C7A4-4AA1-B42B-DB9EDCBDEC5E}" dt="2025-11-13T09:50:26.162" v="9" actId="1076"/>
        <pc:sldMkLst>
          <pc:docMk/>
          <pc:sldMk cId="2146163969" sldId="331"/>
        </pc:sldMkLst>
        <pc:spChg chg="mod">
          <ac:chgData name="JAIRO FRANCISCO SEOANES LEON" userId="0eb25a33-0650-4a1e-83a5-617b6d8e1a17" providerId="ADAL" clId="{37CFE8EB-C7A4-4AA1-B42B-DB9EDCBDEC5E}" dt="2025-11-13T09:50:26.162" v="9" actId="1076"/>
          <ac:spMkLst>
            <pc:docMk/>
            <pc:sldMk cId="2146163969" sldId="331"/>
            <ac:spMk id="19" creationId="{7F4A39E8-3785-4462-9E82-01C6BCCB5DB9}"/>
          </ac:spMkLst>
        </pc:spChg>
        <pc:spChg chg="mod">
          <ac:chgData name="JAIRO FRANCISCO SEOANES LEON" userId="0eb25a33-0650-4a1e-83a5-617b6d8e1a17" providerId="ADAL" clId="{37CFE8EB-C7A4-4AA1-B42B-DB9EDCBDEC5E}" dt="2025-11-13T09:50:26.162" v="9" actId="1076"/>
          <ac:spMkLst>
            <pc:docMk/>
            <pc:sldMk cId="2146163969" sldId="331"/>
            <ac:spMk id="20" creationId="{41FFAF5A-C87E-448E-AF87-D15D8AFF5C5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dgm:t>
        <a:bodyPr/>
        <a:lstStyle/>
        <a:p>
          <a:r>
            <a:rPr lang="es-ES" sz="2000" b="1" dirty="0">
              <a:effectLst/>
              <a:latin typeface="+mn-lt"/>
            </a:rPr>
            <a:t>Unidad 1</a:t>
          </a:r>
        </a:p>
        <a:p>
          <a:r>
            <a:rPr lang="es-ES" sz="2000" b="1" dirty="0">
              <a:effectLst/>
              <a:latin typeface="+mn-lt"/>
            </a:rPr>
            <a:t>Fundamentos avanzados de diseño orientado a objetos</a:t>
          </a:r>
          <a:endParaRPr lang="es-CO" sz="2000" b="1" dirty="0">
            <a:effectLst/>
            <a:latin typeface="+mn-lt"/>
          </a:endParaRPr>
        </a:p>
      </dgm:t>
    </dgm:pt>
    <dgm:pt modelId="{388EB1E5-269E-4127-B59A-FB644E0F5706}" type="parTrans" cxnId="{C643A84B-757B-459E-A3E5-4EE3C95C4418}">
      <dgm:prSet/>
      <dgm:spPr/>
      <dgm:t>
        <a:bodyPr/>
        <a:lstStyle/>
        <a:p>
          <a:endParaRPr lang="es-CO" sz="2000">
            <a:effectLst/>
            <a:latin typeface="+mn-lt"/>
          </a:endParaRPr>
        </a:p>
      </dgm:t>
    </dgm:pt>
    <dgm:pt modelId="{B9FB905A-B7EA-47D6-94F2-E8E0D2DF654B}" type="sibTrans" cxnId="{C643A84B-757B-459E-A3E5-4EE3C95C4418}">
      <dgm:prSet custT="1"/>
      <dgm:spPr/>
      <dgm:t>
        <a:bodyPr/>
        <a:lstStyle/>
        <a:p>
          <a:endParaRPr lang="es-CO" sz="2000">
            <a:effectLst/>
            <a:latin typeface="+mn-lt"/>
          </a:endParaRPr>
        </a:p>
      </dgm:t>
    </dgm:pt>
    <dgm:pt modelId="{18A750FE-4BDF-4D85-AE01-A18AD573A989}">
      <dgm:prSet phldrT="[Texto]" custT="1">
        <dgm:style>
          <a:lnRef idx="3">
            <a:schemeClr val="lt1"/>
          </a:lnRef>
          <a:fillRef idx="1">
            <a:schemeClr val="accent2"/>
          </a:fillRef>
          <a:effectRef idx="1">
            <a:schemeClr val="accent2"/>
          </a:effectRef>
          <a:fontRef idx="minor">
            <a:schemeClr val="lt1"/>
          </a:fontRef>
        </dgm:style>
      </dgm:prSet>
      <dgm:spPr/>
      <dgm: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solidFill>
                <a:prstClr val="white"/>
              </a:solidFill>
              <a:effectLst/>
              <a:latin typeface="+mn-lt"/>
              <a:ea typeface="+mn-ea"/>
              <a:cs typeface="+mn-cs"/>
            </a:rPr>
            <a:t>Patrones de diseño creacionales</a:t>
          </a:r>
        </a:p>
      </dgm:t>
    </dgm:pt>
    <dgm:pt modelId="{F0009BF6-41A3-41E7-82EC-68CFEC65E47B}" type="parTrans" cxnId="{4B5D9A20-A62D-4EBD-8039-C25C86A4D9B3}">
      <dgm:prSet/>
      <dgm:spPr/>
      <dgm:t>
        <a:bodyPr/>
        <a:lstStyle/>
        <a:p>
          <a:endParaRPr lang="es-CO" sz="2000">
            <a:effectLst/>
            <a:latin typeface="+mn-lt"/>
          </a:endParaRPr>
        </a:p>
      </dgm:t>
    </dgm:pt>
    <dgm:pt modelId="{6BC4710B-BDF0-4977-9A01-FD58C2AFA51B}" type="sibTrans" cxnId="{4B5D9A20-A62D-4EBD-8039-C25C86A4D9B3}">
      <dgm:prSet custT="1"/>
      <dgm:spPr/>
      <dgm:t>
        <a:bodyPr/>
        <a:lstStyle/>
        <a:p>
          <a:endParaRPr lang="es-CO" sz="2000">
            <a:effectLst/>
            <a:latin typeface="+mn-lt"/>
          </a:endParaRPr>
        </a:p>
      </dgm:t>
    </dgm:pt>
    <dgm:pt modelId="{5131E3FD-8902-45A1-985D-4CA34AC5173D}">
      <dgm:prSet phldrT="[Texto]" custT="1"/>
      <dgm:spPr/>
      <dgm:t>
        <a:bodyPr/>
        <a:lstStyle/>
        <a:p>
          <a:r>
            <a:rPr lang="es-ES" sz="2000" b="1" dirty="0">
              <a:effectLst/>
              <a:latin typeface="+mn-lt"/>
            </a:rPr>
            <a:t>Unidad 3</a:t>
          </a:r>
          <a:endParaRPr lang="es-CO" sz="2000" b="1" dirty="0">
            <a:effectLst/>
            <a:latin typeface="+mn-lt"/>
          </a:endParaRPr>
        </a:p>
        <a:p>
          <a:r>
            <a:rPr lang="es-CO" sz="2000" b="1" dirty="0">
              <a:effectLst/>
              <a:latin typeface="+mn-lt"/>
            </a:rPr>
            <a:t>Patrones de diseño estructurales</a:t>
          </a:r>
        </a:p>
      </dgm:t>
    </dgm:pt>
    <dgm:pt modelId="{A0BFC051-DBFA-442F-B137-B58902F9B796}" type="parTrans" cxnId="{CFCC6F7A-A74B-4EDE-AF2E-FAA62DF5E7B0}">
      <dgm:prSet/>
      <dgm:spPr/>
      <dgm:t>
        <a:bodyPr/>
        <a:lstStyle/>
        <a:p>
          <a:endParaRPr lang="es-CO" sz="2000">
            <a:effectLst/>
            <a:latin typeface="+mn-lt"/>
          </a:endParaRPr>
        </a:p>
      </dgm:t>
    </dgm:pt>
    <dgm:pt modelId="{60E7820C-BA59-450F-9F2E-FF3FE3EAB947}" type="sibTrans" cxnId="{CFCC6F7A-A74B-4EDE-AF2E-FAA62DF5E7B0}">
      <dgm:prSet custT="1"/>
      <dgm:spPr/>
      <dgm:t>
        <a:bodyPr/>
        <a:lstStyle/>
        <a:p>
          <a:endParaRPr lang="es-CO" sz="2000">
            <a:effectLst/>
            <a:latin typeface="+mn-lt"/>
          </a:endParaRPr>
        </a:p>
      </dgm:t>
    </dgm:pt>
    <dgm:pt modelId="{D7AF6ABB-598C-43BB-AD47-68546C91DFEE}">
      <dgm:prSet phldrT="[Texto]" custT="1">
        <dgm:style>
          <a:lnRef idx="3">
            <a:schemeClr val="lt1"/>
          </a:lnRef>
          <a:fillRef idx="1">
            <a:schemeClr val="dk1"/>
          </a:fillRef>
          <a:effectRef idx="1">
            <a:schemeClr val="dk1"/>
          </a:effectRef>
          <a:fontRef idx="minor">
            <a:schemeClr val="lt1"/>
          </a:fontRef>
        </dgm:style>
      </dgm:prSet>
      <dgm:spPr>
        <a:solidFill>
          <a:srgbClr val="C00000"/>
        </a:solidFill>
      </dgm:spPr>
      <dgm:t>
        <a:bodyPr/>
        <a:lstStyle/>
        <a:p>
          <a:r>
            <a:rPr lang="es-ES" sz="2000" b="1" dirty="0">
              <a:effectLst/>
              <a:latin typeface="+mn-lt"/>
            </a:rPr>
            <a:t>Unidad 5</a:t>
          </a:r>
          <a:endParaRPr lang="es-CO" sz="2000" b="1" dirty="0">
            <a:effectLst/>
            <a:latin typeface="+mn-lt"/>
          </a:endParaRPr>
        </a:p>
        <a:p>
          <a:r>
            <a:rPr lang="es-CO" sz="2000" b="1" dirty="0">
              <a:effectLst/>
              <a:latin typeface="+mn-lt"/>
            </a:rPr>
            <a:t>Antipatrones y </a:t>
          </a:r>
          <a:r>
            <a:rPr lang="es-CO" sz="2000" b="1" dirty="0" err="1">
              <a:effectLst/>
              <a:latin typeface="+mn-lt"/>
            </a:rPr>
            <a:t>refactorizacion</a:t>
          </a:r>
          <a:endParaRPr lang="es-CO" sz="2000" b="1" dirty="0">
            <a:effectLst/>
            <a:latin typeface="+mn-lt"/>
          </a:endParaRPr>
        </a:p>
      </dgm:t>
    </dgm:pt>
    <dgm:pt modelId="{88C76B2B-160A-442C-9421-7DBD13F7931D}" type="parTrans" cxnId="{3EA86CD6-3F5B-44A9-9C47-CC5523125079}">
      <dgm:prSet/>
      <dgm:spPr/>
      <dgm:t>
        <a:bodyPr/>
        <a:lstStyle/>
        <a:p>
          <a:endParaRPr lang="es-CO" sz="2000">
            <a:effectLst/>
            <a:latin typeface="+mn-lt"/>
          </a:endParaRPr>
        </a:p>
      </dgm:t>
    </dgm:pt>
    <dgm:pt modelId="{B54375C7-352C-49B8-BFD7-09282652DD3F}" type="sibTrans" cxnId="{3EA86CD6-3F5B-44A9-9C47-CC5523125079}">
      <dgm:prSet custT="1"/>
      <dgm:spPr/>
      <dgm:t>
        <a:bodyPr/>
        <a:lstStyle/>
        <a:p>
          <a:endParaRPr lang="es-CO" sz="2000">
            <a:effectLst/>
            <a:latin typeface="+mn-lt"/>
          </a:endParaRPr>
        </a:p>
      </dgm:t>
    </dgm:pt>
    <dgm:pt modelId="{78E484A6-0680-4F98-A0C0-919DF6D58FCB}">
      <dgm:prSet phldrT="[Texto]" custT="1">
        <dgm:style>
          <a:lnRef idx="3">
            <a:schemeClr val="lt1"/>
          </a:lnRef>
          <a:fillRef idx="1">
            <a:schemeClr val="accent6"/>
          </a:fillRef>
          <a:effectRef idx="1">
            <a:schemeClr val="accent6"/>
          </a:effectRef>
          <a:fontRef idx="minor">
            <a:schemeClr val="lt1"/>
          </a:fontRef>
        </dgm:style>
      </dgm:prSet>
      <dgm:spPr/>
      <dgm:t>
        <a:bodyPr/>
        <a:lstStyle/>
        <a:p>
          <a:r>
            <a:rPr lang="es-ES" sz="2000" b="1" dirty="0">
              <a:effectLst/>
              <a:latin typeface="+mn-lt"/>
            </a:rPr>
            <a:t>Unidad 4</a:t>
          </a:r>
          <a:endParaRPr lang="es-CO" sz="2000" b="1" dirty="0">
            <a:effectLst/>
            <a:latin typeface="+mn-lt"/>
          </a:endParaRPr>
        </a:p>
        <a:p>
          <a:r>
            <a:rPr lang="es-CO" sz="2000" b="1" dirty="0">
              <a:effectLst/>
              <a:latin typeface="+mn-lt"/>
            </a:rPr>
            <a:t>Patrones de diseño de comportamiento</a:t>
          </a:r>
        </a:p>
      </dgm:t>
    </dgm:pt>
    <dgm:pt modelId="{943565A4-97EB-44E1-9877-B0A0B9DC46A0}" type="parTrans" cxnId="{33FAA1F4-4FBA-4816-95C6-D31CE00A20C9}">
      <dgm:prSet/>
      <dgm:spPr/>
      <dgm:t>
        <a:bodyPr/>
        <a:lstStyle/>
        <a:p>
          <a:endParaRPr lang="es-CO" sz="2000">
            <a:effectLst/>
            <a:latin typeface="+mn-lt"/>
          </a:endParaRPr>
        </a:p>
      </dgm:t>
    </dgm:pt>
    <dgm:pt modelId="{5C2EBCCE-59EA-4E06-9CD0-3D05ED8646DD}" type="sibTrans" cxnId="{33FAA1F4-4FBA-4816-95C6-D31CE00A20C9}">
      <dgm:prSet custT="1"/>
      <dgm:spPr/>
      <dgm:t>
        <a:bodyPr/>
        <a:lstStyle/>
        <a:p>
          <a:endParaRPr lang="es-CO" sz="2000">
            <a:effectLst/>
            <a:latin typeface="+mn-lt"/>
          </a:endParaRPr>
        </a:p>
      </dgm:t>
    </dgm:pt>
    <dgm:pt modelId="{72319160-662A-4172-8DCE-EBEE9E81A83E}">
      <dgm:prSet phldrT="[Texto]" custT="1"/>
      <dgm:spPr>
        <a:solidFill>
          <a:srgbClr val="434343"/>
        </a:solidFill>
      </dgm:spPr>
      <dgm:t>
        <a:bodyPr/>
        <a:lstStyle/>
        <a:p>
          <a:r>
            <a:rPr lang="es-CO" sz="2000" b="1" dirty="0">
              <a:effectLst/>
              <a:latin typeface="+mn-lt"/>
            </a:rPr>
            <a:t>Cierre Curso</a:t>
          </a:r>
        </a:p>
      </dgm:t>
    </dgm:pt>
    <dgm:pt modelId="{FE0E46B8-800E-442D-8B99-A3184E007D1C}" type="parTrans" cxnId="{EF47CA84-6C9F-45FC-B010-D0FBB824C2B1}">
      <dgm:prSet/>
      <dgm:spPr/>
      <dgm:t>
        <a:bodyPr/>
        <a:lstStyle/>
        <a:p>
          <a:endParaRPr lang="es-CO" sz="2000">
            <a:effectLst/>
            <a:latin typeface="+mn-lt"/>
          </a:endParaRPr>
        </a:p>
      </dgm:t>
    </dgm:pt>
    <dgm:pt modelId="{3F7DDBC1-6A9B-4D36-81E6-15A2EF22C743}" type="sibTrans" cxnId="{EF47CA84-6C9F-45FC-B010-D0FBB824C2B1}">
      <dgm:prSet/>
      <dgm:spPr/>
      <dgm:t>
        <a:bodyPr/>
        <a:lstStyle/>
        <a:p>
          <a:endParaRPr lang="es-CO" sz="2000">
            <a:effectLst/>
            <a:latin typeface="+mn-l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6">
        <dgm:presLayoutVars>
          <dgm:bulletEnabled val="1"/>
        </dgm:presLayoutVars>
      </dgm:prSet>
      <dgm:spPr/>
    </dgm:pt>
    <dgm:pt modelId="{626144AF-8905-46DD-9377-2CA8C0899B8E}" type="pres">
      <dgm:prSet presAssocID="{B9FB905A-B7EA-47D6-94F2-E8E0D2DF654B}" presName="sibTrans" presStyleLbl="sibTrans1D1" presStyleIdx="0" presStyleCnt="5"/>
      <dgm:spPr/>
    </dgm:pt>
    <dgm:pt modelId="{CCF57BED-33B5-4B36-B14B-A3E745591E0C}" type="pres">
      <dgm:prSet presAssocID="{B9FB905A-B7EA-47D6-94F2-E8E0D2DF654B}" presName="connectorText" presStyleLbl="sibTrans1D1" presStyleIdx="0" presStyleCnt="5"/>
      <dgm:spPr/>
    </dgm:pt>
    <dgm:pt modelId="{4957957B-9E95-4294-8229-101D222D9924}" type="pres">
      <dgm:prSet presAssocID="{18A750FE-4BDF-4D85-AE01-A18AD573A989}" presName="node" presStyleLbl="node1" presStyleIdx="1" presStyleCnt="6">
        <dgm:presLayoutVars>
          <dgm:bulletEnabled val="1"/>
        </dgm:presLayoutVars>
      </dgm:prSet>
      <dgm:spPr/>
    </dgm:pt>
    <dgm:pt modelId="{2CC19992-F3FB-46D1-B238-65B04E09C692}" type="pres">
      <dgm:prSet presAssocID="{6BC4710B-BDF0-4977-9A01-FD58C2AFA51B}" presName="sibTrans" presStyleLbl="sibTrans1D1" presStyleIdx="1" presStyleCnt="5"/>
      <dgm:spPr/>
    </dgm:pt>
    <dgm:pt modelId="{1E330EA3-1E06-4309-BE35-83F9F9049280}" type="pres">
      <dgm:prSet presAssocID="{6BC4710B-BDF0-4977-9A01-FD58C2AFA51B}" presName="connectorText" presStyleLbl="sibTrans1D1" presStyleIdx="1" presStyleCnt="5"/>
      <dgm:spPr/>
    </dgm:pt>
    <dgm:pt modelId="{72ED393D-38AF-4C6E-BA60-9F891F516C41}" type="pres">
      <dgm:prSet presAssocID="{5131E3FD-8902-45A1-985D-4CA34AC5173D}" presName="node" presStyleLbl="node1" presStyleIdx="2" presStyleCnt="6">
        <dgm:presLayoutVars>
          <dgm:bulletEnabled val="1"/>
        </dgm:presLayoutVars>
      </dgm:prSet>
      <dgm:spPr/>
    </dgm:pt>
    <dgm:pt modelId="{7650BF17-F637-49F8-BE1A-0CAB6DCD72E5}" type="pres">
      <dgm:prSet presAssocID="{60E7820C-BA59-450F-9F2E-FF3FE3EAB947}" presName="sibTrans" presStyleLbl="sibTrans1D1" presStyleIdx="2" presStyleCnt="5"/>
      <dgm:spPr/>
    </dgm:pt>
    <dgm:pt modelId="{DF4AA754-31C1-42EA-8D3B-D5C2CADC3520}" type="pres">
      <dgm:prSet presAssocID="{60E7820C-BA59-450F-9F2E-FF3FE3EAB947}" presName="connectorText" presStyleLbl="sibTrans1D1" presStyleIdx="2" presStyleCnt="5"/>
      <dgm:spPr/>
    </dgm:pt>
    <dgm:pt modelId="{D5289F89-6E43-457A-9EC2-E3901245F2E1}" type="pres">
      <dgm:prSet presAssocID="{78E484A6-0680-4F98-A0C0-919DF6D58FCB}" presName="node" presStyleLbl="node1" presStyleIdx="3" presStyleCnt="6">
        <dgm:presLayoutVars>
          <dgm:bulletEnabled val="1"/>
        </dgm:presLayoutVars>
      </dgm:prSet>
      <dgm:spPr/>
    </dgm:pt>
    <dgm:pt modelId="{99D30D94-4A67-4883-B1D4-E119FE2470D0}" type="pres">
      <dgm:prSet presAssocID="{5C2EBCCE-59EA-4E06-9CD0-3D05ED8646DD}" presName="sibTrans" presStyleLbl="sibTrans1D1" presStyleIdx="3" presStyleCnt="5"/>
      <dgm:spPr/>
    </dgm:pt>
    <dgm:pt modelId="{AF4F2CA5-F99C-4BAE-A461-5834077A6E0F}" type="pres">
      <dgm:prSet presAssocID="{5C2EBCCE-59EA-4E06-9CD0-3D05ED8646DD}" presName="connectorText" presStyleLbl="sibTrans1D1" presStyleIdx="3" presStyleCnt="5"/>
      <dgm:spPr/>
    </dgm:pt>
    <dgm:pt modelId="{0D294A7B-E846-4579-BBF2-7313BBAB9435}" type="pres">
      <dgm:prSet presAssocID="{D7AF6ABB-598C-43BB-AD47-68546C91DFEE}" presName="node" presStyleLbl="node1" presStyleIdx="4" presStyleCnt="6">
        <dgm:presLayoutVars>
          <dgm:bulletEnabled val="1"/>
        </dgm:presLayoutVars>
      </dgm:prSet>
      <dgm:spPr/>
    </dgm:pt>
    <dgm:pt modelId="{D90EE78C-8B18-4BEC-BF39-E65849C06151}" type="pres">
      <dgm:prSet presAssocID="{B54375C7-352C-49B8-BFD7-09282652DD3F}" presName="sibTrans" presStyleLbl="sibTrans1D1" presStyleIdx="4" presStyleCnt="5"/>
      <dgm:spPr/>
    </dgm:pt>
    <dgm:pt modelId="{E8A8DC93-7DE6-4A64-B86F-263870E2FE66}" type="pres">
      <dgm:prSet presAssocID="{B54375C7-352C-49B8-BFD7-09282652DD3F}" presName="connectorText" presStyleLbl="sibTrans1D1" presStyleIdx="4" presStyleCnt="5"/>
      <dgm:spPr/>
    </dgm:pt>
    <dgm:pt modelId="{7AABB14E-FFD5-4811-B127-0690D3BFD944}" type="pres">
      <dgm:prSet presAssocID="{72319160-662A-4172-8DCE-EBEE9E81A83E}" presName="node" presStyleLbl="node1" presStyleIdx="5" presStyleCnt="6">
        <dgm:presLayoutVars>
          <dgm:bulletEnabled val="1"/>
        </dgm:presLayoutVars>
      </dgm:prSet>
      <dgm:spPr/>
    </dgm:pt>
  </dgm:ptLst>
  <dgm:cxnLst>
    <dgm:cxn modelId="{4B5D9A20-A62D-4EBD-8039-C25C86A4D9B3}" srcId="{BBC88BA8-813D-4701-80A2-A85F06C1F7D9}" destId="{18A750FE-4BDF-4D85-AE01-A18AD573A989}" srcOrd="1" destOrd="0" parTransId="{F0009BF6-41A3-41E7-82EC-68CFEC65E47B}" sibTransId="{6BC4710B-BDF0-4977-9A01-FD58C2AFA51B}"/>
    <dgm:cxn modelId="{E4090433-539C-4EF1-B591-EA19FC98FE38}" type="presOf" srcId="{60E7820C-BA59-450F-9F2E-FF3FE3EAB947}" destId="{7650BF17-F637-49F8-BE1A-0CAB6DCD72E5}" srcOrd="0" destOrd="0" presId="urn:microsoft.com/office/officeart/2005/8/layout/bProcess3"/>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C446B34E-9B3D-4263-AC45-FEA2D489D272}" type="presOf" srcId="{6BC4710B-BDF0-4977-9A01-FD58C2AFA51B}" destId="{1E330EA3-1E06-4309-BE35-83F9F9049280}" srcOrd="1"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CFCC6F7A-A74B-4EDE-AF2E-FAA62DF5E7B0}" srcId="{BBC88BA8-813D-4701-80A2-A85F06C1F7D9}" destId="{5131E3FD-8902-45A1-985D-4CA34AC5173D}" srcOrd="2" destOrd="0" parTransId="{A0BFC051-DBFA-442F-B137-B58902F9B796}" sibTransId="{60E7820C-BA59-450F-9F2E-FF3FE3EAB947}"/>
    <dgm:cxn modelId="{B5B4287F-8513-43E3-BBC3-2A8017CFA3F2}" type="presOf" srcId="{B54375C7-352C-49B8-BFD7-09282652DD3F}" destId="{D90EE78C-8B18-4BEC-BF39-E65849C06151}" srcOrd="0" destOrd="0" presId="urn:microsoft.com/office/officeart/2005/8/layout/bProcess3"/>
    <dgm:cxn modelId="{EF47CA84-6C9F-45FC-B010-D0FBB824C2B1}" srcId="{BBC88BA8-813D-4701-80A2-A85F06C1F7D9}" destId="{72319160-662A-4172-8DCE-EBEE9E81A83E}" srcOrd="5" destOrd="0" parTransId="{FE0E46B8-800E-442D-8B99-A3184E007D1C}" sibTransId="{3F7DDBC1-6A9B-4D36-81E6-15A2EF22C743}"/>
    <dgm:cxn modelId="{D99BBF91-B8D3-473C-8FAE-03830A44A38D}" type="presOf" srcId="{5C2EBCCE-59EA-4E06-9CD0-3D05ED8646DD}" destId="{99D30D94-4A67-4883-B1D4-E119FE2470D0}" srcOrd="0"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17AA23C0-C510-49E3-B5D3-FF5170A33F7E}" type="presOf" srcId="{BBC88BA8-813D-4701-80A2-A85F06C1F7D9}" destId="{5665C4FA-9078-4E7B-8450-91C448B07F9B}"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3EA86CD6-3F5B-44A9-9C47-CC5523125079}" srcId="{BBC88BA8-813D-4701-80A2-A85F06C1F7D9}" destId="{D7AF6ABB-598C-43BB-AD47-68546C91DFEE}" srcOrd="4"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33FAA1F4-4FBA-4816-95C6-D31CE00A20C9}" srcId="{BBC88BA8-813D-4701-80A2-A85F06C1F7D9}" destId="{78E484A6-0680-4F98-A0C0-919DF6D58FCB}" srcOrd="3" destOrd="0" parTransId="{943565A4-97EB-44E1-9877-B0A0B9DC46A0}" sibTransId="{5C2EBCCE-59EA-4E06-9CD0-3D05ED8646DD}"/>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AEAB97D3-A497-4296-B6BB-FFF451179EC4}" type="presParOf" srcId="{5665C4FA-9078-4E7B-8450-91C448B07F9B}" destId="{4957957B-9E95-4294-8229-101D222D9924}" srcOrd="2" destOrd="0" presId="urn:microsoft.com/office/officeart/2005/8/layout/bProcess3"/>
    <dgm:cxn modelId="{94F466E2-79C3-4ACF-A1A1-0DE6D1CB3D04}" type="presParOf" srcId="{5665C4FA-9078-4E7B-8450-91C448B07F9B}" destId="{2CC19992-F3FB-46D1-B238-65B04E09C692}" srcOrd="3"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E334C0A4-944B-4709-8219-E8C56C1F21A2}" type="presParOf" srcId="{5665C4FA-9078-4E7B-8450-91C448B07F9B}" destId="{72ED393D-38AF-4C6E-BA60-9F891F516C41}" srcOrd="4" destOrd="0" presId="urn:microsoft.com/office/officeart/2005/8/layout/bProcess3"/>
    <dgm:cxn modelId="{9F34DC99-AA15-4AF1-80A3-6982879EFA6D}" type="presParOf" srcId="{5665C4FA-9078-4E7B-8450-91C448B07F9B}" destId="{7650BF17-F637-49F8-BE1A-0CAB6DCD72E5}" srcOrd="5"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6236E830-F205-4215-9A24-76AA588738EC}" type="presParOf" srcId="{5665C4FA-9078-4E7B-8450-91C448B07F9B}" destId="{D5289F89-6E43-457A-9EC2-E3901245F2E1}" srcOrd="6" destOrd="0" presId="urn:microsoft.com/office/officeart/2005/8/layout/bProcess3"/>
    <dgm:cxn modelId="{EF03E011-5B67-4F8F-B45A-601E9FACDE15}" type="presParOf" srcId="{5665C4FA-9078-4E7B-8450-91C448B07F9B}" destId="{99D30D94-4A67-4883-B1D4-E119FE2470D0}" srcOrd="7"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2C474F38-FDDE-4113-BB1D-0EAFC5974AF4}" type="presParOf" srcId="{5665C4FA-9078-4E7B-8450-91C448B07F9B}" destId="{0D294A7B-E846-4579-BBF2-7313BBAB9435}" srcOrd="8" destOrd="0" presId="urn:microsoft.com/office/officeart/2005/8/layout/bProcess3"/>
    <dgm:cxn modelId="{E3185103-87D9-46FC-A91A-C66BCEF62EFD}" type="presParOf" srcId="{5665C4FA-9078-4E7B-8450-91C448B07F9B}" destId="{D90EE78C-8B18-4BEC-BF39-E65849C06151}" srcOrd="9"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20830CAE-A823-4516-A1C6-5A2C6DA70EA1}" type="presParOf" srcId="{5665C4FA-9078-4E7B-8450-91C448B07F9B}" destId="{7AABB14E-FFD5-4811-B127-0690D3BFD944}" srcOrd="10"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C88BA8-813D-4701-80A2-A85F06C1F7D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CO"/>
        </a:p>
      </dgm:t>
    </dgm:pt>
    <dgm:pt modelId="{09A4092C-2BC4-4995-AC0B-5D4EF7A9B7C9}">
      <dgm:prSet phldrT="[Texto]" custT="1">
        <dgm:style>
          <a:lnRef idx="3">
            <a:schemeClr val="lt1"/>
          </a:lnRef>
          <a:fillRef idx="1">
            <a:schemeClr val="accent4"/>
          </a:fillRef>
          <a:effectRef idx="1">
            <a:schemeClr val="accent4"/>
          </a:effectRef>
          <a:fontRef idx="minor">
            <a:schemeClr val="lt1"/>
          </a:fontRef>
        </dgm:style>
      </dgm:prSet>
      <dgm:spPr>
        <a:solidFill>
          <a:schemeClr val="bg1">
            <a:lumMod val="75000"/>
          </a:schemeClr>
        </a:solidFill>
      </dgm:spPr>
      <dgm:t>
        <a:bodyPr/>
        <a:lstStyle/>
        <a:p>
          <a:r>
            <a:rPr lang="es-ES" sz="2000" b="1" dirty="0">
              <a:effectLst/>
              <a:latin typeface="+mn-lt"/>
            </a:rPr>
            <a:t>Unidad 1</a:t>
          </a:r>
        </a:p>
        <a:p>
          <a:r>
            <a:rPr lang="es-ES" sz="2000" b="1" dirty="0">
              <a:effectLst/>
              <a:latin typeface="+mn-lt"/>
            </a:rPr>
            <a:t>Fundamentos avanzados de diseño orientado a objetos</a:t>
          </a:r>
          <a:endParaRPr lang="es-CO" sz="2000" b="1" dirty="0">
            <a:effectLst/>
            <a:latin typeface="+mn-lt"/>
          </a:endParaRPr>
        </a:p>
      </dgm:t>
    </dgm:pt>
    <dgm:pt modelId="{388EB1E5-269E-4127-B59A-FB644E0F5706}" type="parTrans" cxnId="{C643A84B-757B-459E-A3E5-4EE3C95C4418}">
      <dgm:prSet/>
      <dgm:spPr/>
      <dgm:t>
        <a:bodyPr/>
        <a:lstStyle/>
        <a:p>
          <a:endParaRPr lang="es-CO" sz="2000">
            <a:effectLst/>
            <a:latin typeface="+mn-lt"/>
          </a:endParaRPr>
        </a:p>
      </dgm:t>
    </dgm:pt>
    <dgm:pt modelId="{B9FB905A-B7EA-47D6-94F2-E8E0D2DF654B}" type="sibTrans" cxnId="{C643A84B-757B-459E-A3E5-4EE3C95C4418}">
      <dgm:prSet custT="1"/>
      <dgm:spPr/>
      <dgm:t>
        <a:bodyPr/>
        <a:lstStyle/>
        <a:p>
          <a:endParaRPr lang="es-CO" sz="2000">
            <a:effectLst/>
            <a:latin typeface="+mn-lt"/>
          </a:endParaRPr>
        </a:p>
      </dgm:t>
    </dgm:pt>
    <dgm:pt modelId="{18A750FE-4BDF-4D85-AE01-A18AD573A989}">
      <dgm:prSet phldrT="[Texto]" custT="1">
        <dgm:style>
          <a:lnRef idx="3">
            <a:schemeClr val="lt1"/>
          </a:lnRef>
          <a:fillRef idx="1">
            <a:schemeClr val="accent2"/>
          </a:fillRef>
          <a:effectRef idx="1">
            <a:schemeClr val="accent2"/>
          </a:effectRef>
          <a:fontRef idx="minor">
            <a:schemeClr val="lt1"/>
          </a:fontRef>
        </dgm:style>
      </dgm:prSet>
      <dgm:spPr>
        <a:solidFill>
          <a:schemeClr val="accent2"/>
        </a:solidFill>
      </dgm:spPr>
      <dgm: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effectLst/>
              <a:latin typeface="+mn-lt"/>
            </a:rPr>
            <a:t>Patrones de diseño creacionales</a:t>
          </a:r>
          <a:endParaRPr lang="es-CO" sz="2000" b="1" kern="1200" dirty="0">
            <a:solidFill>
              <a:prstClr val="white"/>
            </a:solidFill>
            <a:effectLst/>
            <a:latin typeface="+mn-lt"/>
            <a:ea typeface="+mn-ea"/>
            <a:cs typeface="+mn-cs"/>
          </a:endParaRPr>
        </a:p>
      </dgm:t>
    </dgm:pt>
    <dgm:pt modelId="{F0009BF6-41A3-41E7-82EC-68CFEC65E47B}" type="parTrans" cxnId="{4B5D9A20-A62D-4EBD-8039-C25C86A4D9B3}">
      <dgm:prSet/>
      <dgm:spPr/>
      <dgm:t>
        <a:bodyPr/>
        <a:lstStyle/>
        <a:p>
          <a:endParaRPr lang="es-CO" sz="2000">
            <a:effectLst/>
            <a:latin typeface="+mn-lt"/>
          </a:endParaRPr>
        </a:p>
      </dgm:t>
    </dgm:pt>
    <dgm:pt modelId="{6BC4710B-BDF0-4977-9A01-FD58C2AFA51B}" type="sibTrans" cxnId="{4B5D9A20-A62D-4EBD-8039-C25C86A4D9B3}">
      <dgm:prSet custT="1"/>
      <dgm:spPr/>
      <dgm:t>
        <a:bodyPr/>
        <a:lstStyle/>
        <a:p>
          <a:endParaRPr lang="es-CO" sz="2000">
            <a:effectLst/>
            <a:latin typeface="+mn-lt"/>
          </a:endParaRPr>
        </a:p>
      </dgm:t>
    </dgm:pt>
    <dgm:pt modelId="{5131E3FD-8902-45A1-985D-4CA34AC5173D}">
      <dgm:prSet phldrT="[Texto]" custT="1"/>
      <dgm:spPr>
        <a:solidFill>
          <a:schemeClr val="bg1">
            <a:lumMod val="75000"/>
          </a:schemeClr>
        </a:solidFill>
      </dgm:spPr>
      <dgm:t>
        <a:bodyPr/>
        <a:lstStyle/>
        <a:p>
          <a:r>
            <a:rPr lang="es-ES" sz="2000" b="1" dirty="0">
              <a:effectLst/>
              <a:latin typeface="+mn-lt"/>
            </a:rPr>
            <a:t>Unidad 3</a:t>
          </a:r>
          <a:endParaRPr lang="es-CO" sz="2000" b="1" dirty="0">
            <a:effectLst/>
            <a:latin typeface="+mn-lt"/>
          </a:endParaRPr>
        </a:p>
        <a:p>
          <a:r>
            <a:rPr lang="es-CO" sz="2000" b="1" dirty="0">
              <a:effectLst/>
              <a:latin typeface="+mn-lt"/>
            </a:rPr>
            <a:t>Patrones de Diseño Estructurales</a:t>
          </a:r>
        </a:p>
      </dgm:t>
    </dgm:pt>
    <dgm:pt modelId="{A0BFC051-DBFA-442F-B137-B58902F9B796}" type="parTrans" cxnId="{CFCC6F7A-A74B-4EDE-AF2E-FAA62DF5E7B0}">
      <dgm:prSet/>
      <dgm:spPr/>
      <dgm:t>
        <a:bodyPr/>
        <a:lstStyle/>
        <a:p>
          <a:endParaRPr lang="es-CO" sz="2000">
            <a:effectLst/>
            <a:latin typeface="+mn-lt"/>
          </a:endParaRPr>
        </a:p>
      </dgm:t>
    </dgm:pt>
    <dgm:pt modelId="{60E7820C-BA59-450F-9F2E-FF3FE3EAB947}" type="sibTrans" cxnId="{CFCC6F7A-A74B-4EDE-AF2E-FAA62DF5E7B0}">
      <dgm:prSet custT="1"/>
      <dgm:spPr/>
      <dgm:t>
        <a:bodyPr/>
        <a:lstStyle/>
        <a:p>
          <a:endParaRPr lang="es-CO" sz="2000">
            <a:effectLst/>
            <a:latin typeface="+mn-lt"/>
          </a:endParaRPr>
        </a:p>
      </dgm:t>
    </dgm:pt>
    <dgm:pt modelId="{D7AF6ABB-598C-43BB-AD47-68546C91DFEE}">
      <dgm:prSet phldrT="[Texto]" custT="1">
        <dgm:style>
          <a:lnRef idx="3">
            <a:schemeClr val="lt1"/>
          </a:lnRef>
          <a:fillRef idx="1">
            <a:schemeClr val="dk1"/>
          </a:fillRef>
          <a:effectRef idx="1">
            <a:schemeClr val="dk1"/>
          </a:effectRef>
          <a:fontRef idx="minor">
            <a:schemeClr val="lt1"/>
          </a:fontRef>
        </dgm:style>
      </dgm:prSet>
      <dgm:spPr>
        <a:solidFill>
          <a:schemeClr val="bg1">
            <a:lumMod val="75000"/>
          </a:schemeClr>
        </a:solidFill>
      </dgm:spPr>
      <dgm:t>
        <a:bodyPr/>
        <a:lstStyle/>
        <a:p>
          <a:r>
            <a:rPr lang="es-ES" sz="2000" b="1" dirty="0">
              <a:effectLst/>
              <a:latin typeface="+mn-lt"/>
            </a:rPr>
            <a:t>Unidad 5</a:t>
          </a:r>
          <a:endParaRPr lang="es-CO" sz="2000" b="1" dirty="0">
            <a:effectLst/>
            <a:latin typeface="+mn-lt"/>
          </a:endParaRPr>
        </a:p>
        <a:p>
          <a:r>
            <a:rPr lang="es-CO" sz="2000" b="1" dirty="0">
              <a:effectLst/>
              <a:latin typeface="+mn-lt"/>
            </a:rPr>
            <a:t>Antipátrones y refactorización</a:t>
          </a:r>
        </a:p>
      </dgm:t>
    </dgm:pt>
    <dgm:pt modelId="{88C76B2B-160A-442C-9421-7DBD13F7931D}" type="parTrans" cxnId="{3EA86CD6-3F5B-44A9-9C47-CC5523125079}">
      <dgm:prSet/>
      <dgm:spPr/>
      <dgm:t>
        <a:bodyPr/>
        <a:lstStyle/>
        <a:p>
          <a:endParaRPr lang="es-CO" sz="2000">
            <a:effectLst/>
            <a:latin typeface="+mn-lt"/>
          </a:endParaRPr>
        </a:p>
      </dgm:t>
    </dgm:pt>
    <dgm:pt modelId="{B54375C7-352C-49B8-BFD7-09282652DD3F}" type="sibTrans" cxnId="{3EA86CD6-3F5B-44A9-9C47-CC5523125079}">
      <dgm:prSet custT="1"/>
      <dgm:spPr/>
      <dgm:t>
        <a:bodyPr/>
        <a:lstStyle/>
        <a:p>
          <a:endParaRPr lang="es-CO" sz="2000">
            <a:effectLst/>
            <a:latin typeface="+mn-lt"/>
          </a:endParaRPr>
        </a:p>
      </dgm:t>
    </dgm:pt>
    <dgm:pt modelId="{78E484A6-0680-4F98-A0C0-919DF6D58FCB}">
      <dgm:prSet phldrT="[Texto]" custT="1">
        <dgm:style>
          <a:lnRef idx="3">
            <a:schemeClr val="lt1"/>
          </a:lnRef>
          <a:fillRef idx="1">
            <a:schemeClr val="accent6"/>
          </a:fillRef>
          <a:effectRef idx="1">
            <a:schemeClr val="accent6"/>
          </a:effectRef>
          <a:fontRef idx="minor">
            <a:schemeClr val="lt1"/>
          </a:fontRef>
        </dgm:style>
      </dgm:prSet>
      <dgm:spPr>
        <a:solidFill>
          <a:schemeClr val="bg1">
            <a:lumMod val="75000"/>
          </a:schemeClr>
        </a:solidFill>
      </dgm:spPr>
      <dgm:t>
        <a:bodyPr/>
        <a:lstStyle/>
        <a:p>
          <a:r>
            <a:rPr lang="es-ES" sz="2000" b="1" dirty="0">
              <a:effectLst/>
              <a:latin typeface="+mn-lt"/>
            </a:rPr>
            <a:t>Unidad 4</a:t>
          </a:r>
          <a:endParaRPr lang="es-CO" sz="2000" b="1" dirty="0">
            <a:effectLst/>
            <a:latin typeface="+mn-lt"/>
          </a:endParaRPr>
        </a:p>
        <a:p>
          <a:r>
            <a:rPr lang="es-CO" sz="2000" b="1" dirty="0">
              <a:effectLst/>
              <a:latin typeface="+mn-lt"/>
            </a:rPr>
            <a:t>Patrones de Diseño de Comportamiento</a:t>
          </a:r>
        </a:p>
      </dgm:t>
    </dgm:pt>
    <dgm:pt modelId="{943565A4-97EB-44E1-9877-B0A0B9DC46A0}" type="parTrans" cxnId="{33FAA1F4-4FBA-4816-95C6-D31CE00A20C9}">
      <dgm:prSet/>
      <dgm:spPr/>
      <dgm:t>
        <a:bodyPr/>
        <a:lstStyle/>
        <a:p>
          <a:endParaRPr lang="es-CO" sz="2000">
            <a:effectLst/>
            <a:latin typeface="+mn-lt"/>
          </a:endParaRPr>
        </a:p>
      </dgm:t>
    </dgm:pt>
    <dgm:pt modelId="{5C2EBCCE-59EA-4E06-9CD0-3D05ED8646DD}" type="sibTrans" cxnId="{33FAA1F4-4FBA-4816-95C6-D31CE00A20C9}">
      <dgm:prSet custT="1"/>
      <dgm:spPr/>
      <dgm:t>
        <a:bodyPr/>
        <a:lstStyle/>
        <a:p>
          <a:endParaRPr lang="es-CO" sz="2000">
            <a:effectLst/>
            <a:latin typeface="+mn-lt"/>
          </a:endParaRPr>
        </a:p>
      </dgm:t>
    </dgm:pt>
    <dgm:pt modelId="{72319160-662A-4172-8DCE-EBEE9E81A83E}">
      <dgm:prSet phldrT="[Texto]" custT="1"/>
      <dgm:spPr>
        <a:solidFill>
          <a:schemeClr val="bg1">
            <a:lumMod val="75000"/>
          </a:schemeClr>
        </a:solidFill>
      </dgm:spPr>
      <dgm:t>
        <a:bodyPr/>
        <a:lstStyle/>
        <a:p>
          <a:r>
            <a:rPr lang="es-CO" sz="2000" b="1" dirty="0">
              <a:effectLst/>
              <a:latin typeface="+mn-lt"/>
            </a:rPr>
            <a:t>Cierre Curso</a:t>
          </a:r>
        </a:p>
      </dgm:t>
    </dgm:pt>
    <dgm:pt modelId="{FE0E46B8-800E-442D-8B99-A3184E007D1C}" type="parTrans" cxnId="{EF47CA84-6C9F-45FC-B010-D0FBB824C2B1}">
      <dgm:prSet/>
      <dgm:spPr/>
      <dgm:t>
        <a:bodyPr/>
        <a:lstStyle/>
        <a:p>
          <a:endParaRPr lang="es-CO" sz="2000">
            <a:effectLst/>
            <a:latin typeface="+mn-lt"/>
          </a:endParaRPr>
        </a:p>
      </dgm:t>
    </dgm:pt>
    <dgm:pt modelId="{3F7DDBC1-6A9B-4D36-81E6-15A2EF22C743}" type="sibTrans" cxnId="{EF47CA84-6C9F-45FC-B010-D0FBB824C2B1}">
      <dgm:prSet/>
      <dgm:spPr/>
      <dgm:t>
        <a:bodyPr/>
        <a:lstStyle/>
        <a:p>
          <a:endParaRPr lang="es-CO" sz="2000">
            <a:effectLst/>
            <a:latin typeface="+mn-lt"/>
          </a:endParaRPr>
        </a:p>
      </dgm:t>
    </dgm:pt>
    <dgm:pt modelId="{5665C4FA-9078-4E7B-8450-91C448B07F9B}" type="pres">
      <dgm:prSet presAssocID="{BBC88BA8-813D-4701-80A2-A85F06C1F7D9}" presName="Name0" presStyleCnt="0">
        <dgm:presLayoutVars>
          <dgm:dir/>
          <dgm:resizeHandles val="exact"/>
        </dgm:presLayoutVars>
      </dgm:prSet>
      <dgm:spPr/>
    </dgm:pt>
    <dgm:pt modelId="{CF4C58B1-FCA0-44A0-B052-685C75CDE688}" type="pres">
      <dgm:prSet presAssocID="{09A4092C-2BC4-4995-AC0B-5D4EF7A9B7C9}" presName="node" presStyleLbl="node1" presStyleIdx="0" presStyleCnt="6">
        <dgm:presLayoutVars>
          <dgm:bulletEnabled val="1"/>
        </dgm:presLayoutVars>
      </dgm:prSet>
      <dgm:spPr/>
    </dgm:pt>
    <dgm:pt modelId="{626144AF-8905-46DD-9377-2CA8C0899B8E}" type="pres">
      <dgm:prSet presAssocID="{B9FB905A-B7EA-47D6-94F2-E8E0D2DF654B}" presName="sibTrans" presStyleLbl="sibTrans1D1" presStyleIdx="0" presStyleCnt="5"/>
      <dgm:spPr/>
    </dgm:pt>
    <dgm:pt modelId="{CCF57BED-33B5-4B36-B14B-A3E745591E0C}" type="pres">
      <dgm:prSet presAssocID="{B9FB905A-B7EA-47D6-94F2-E8E0D2DF654B}" presName="connectorText" presStyleLbl="sibTrans1D1" presStyleIdx="0" presStyleCnt="5"/>
      <dgm:spPr/>
    </dgm:pt>
    <dgm:pt modelId="{4957957B-9E95-4294-8229-101D222D9924}" type="pres">
      <dgm:prSet presAssocID="{18A750FE-4BDF-4D85-AE01-A18AD573A989}" presName="node" presStyleLbl="node1" presStyleIdx="1" presStyleCnt="6">
        <dgm:presLayoutVars>
          <dgm:bulletEnabled val="1"/>
        </dgm:presLayoutVars>
      </dgm:prSet>
      <dgm:spPr/>
    </dgm:pt>
    <dgm:pt modelId="{2CC19992-F3FB-46D1-B238-65B04E09C692}" type="pres">
      <dgm:prSet presAssocID="{6BC4710B-BDF0-4977-9A01-FD58C2AFA51B}" presName="sibTrans" presStyleLbl="sibTrans1D1" presStyleIdx="1" presStyleCnt="5"/>
      <dgm:spPr/>
    </dgm:pt>
    <dgm:pt modelId="{1E330EA3-1E06-4309-BE35-83F9F9049280}" type="pres">
      <dgm:prSet presAssocID="{6BC4710B-BDF0-4977-9A01-FD58C2AFA51B}" presName="connectorText" presStyleLbl="sibTrans1D1" presStyleIdx="1" presStyleCnt="5"/>
      <dgm:spPr/>
    </dgm:pt>
    <dgm:pt modelId="{72ED393D-38AF-4C6E-BA60-9F891F516C41}" type="pres">
      <dgm:prSet presAssocID="{5131E3FD-8902-45A1-985D-4CA34AC5173D}" presName="node" presStyleLbl="node1" presStyleIdx="2" presStyleCnt="6">
        <dgm:presLayoutVars>
          <dgm:bulletEnabled val="1"/>
        </dgm:presLayoutVars>
      </dgm:prSet>
      <dgm:spPr/>
    </dgm:pt>
    <dgm:pt modelId="{7650BF17-F637-49F8-BE1A-0CAB6DCD72E5}" type="pres">
      <dgm:prSet presAssocID="{60E7820C-BA59-450F-9F2E-FF3FE3EAB947}" presName="sibTrans" presStyleLbl="sibTrans1D1" presStyleIdx="2" presStyleCnt="5"/>
      <dgm:spPr/>
    </dgm:pt>
    <dgm:pt modelId="{DF4AA754-31C1-42EA-8D3B-D5C2CADC3520}" type="pres">
      <dgm:prSet presAssocID="{60E7820C-BA59-450F-9F2E-FF3FE3EAB947}" presName="connectorText" presStyleLbl="sibTrans1D1" presStyleIdx="2" presStyleCnt="5"/>
      <dgm:spPr/>
    </dgm:pt>
    <dgm:pt modelId="{D5289F89-6E43-457A-9EC2-E3901245F2E1}" type="pres">
      <dgm:prSet presAssocID="{78E484A6-0680-4F98-A0C0-919DF6D58FCB}" presName="node" presStyleLbl="node1" presStyleIdx="3" presStyleCnt="6">
        <dgm:presLayoutVars>
          <dgm:bulletEnabled val="1"/>
        </dgm:presLayoutVars>
      </dgm:prSet>
      <dgm:spPr/>
    </dgm:pt>
    <dgm:pt modelId="{99D30D94-4A67-4883-B1D4-E119FE2470D0}" type="pres">
      <dgm:prSet presAssocID="{5C2EBCCE-59EA-4E06-9CD0-3D05ED8646DD}" presName="sibTrans" presStyleLbl="sibTrans1D1" presStyleIdx="3" presStyleCnt="5"/>
      <dgm:spPr/>
    </dgm:pt>
    <dgm:pt modelId="{AF4F2CA5-F99C-4BAE-A461-5834077A6E0F}" type="pres">
      <dgm:prSet presAssocID="{5C2EBCCE-59EA-4E06-9CD0-3D05ED8646DD}" presName="connectorText" presStyleLbl="sibTrans1D1" presStyleIdx="3" presStyleCnt="5"/>
      <dgm:spPr/>
    </dgm:pt>
    <dgm:pt modelId="{0D294A7B-E846-4579-BBF2-7313BBAB9435}" type="pres">
      <dgm:prSet presAssocID="{D7AF6ABB-598C-43BB-AD47-68546C91DFEE}" presName="node" presStyleLbl="node1" presStyleIdx="4" presStyleCnt="6">
        <dgm:presLayoutVars>
          <dgm:bulletEnabled val="1"/>
        </dgm:presLayoutVars>
      </dgm:prSet>
      <dgm:spPr/>
    </dgm:pt>
    <dgm:pt modelId="{D90EE78C-8B18-4BEC-BF39-E65849C06151}" type="pres">
      <dgm:prSet presAssocID="{B54375C7-352C-49B8-BFD7-09282652DD3F}" presName="sibTrans" presStyleLbl="sibTrans1D1" presStyleIdx="4" presStyleCnt="5"/>
      <dgm:spPr/>
    </dgm:pt>
    <dgm:pt modelId="{E8A8DC93-7DE6-4A64-B86F-263870E2FE66}" type="pres">
      <dgm:prSet presAssocID="{B54375C7-352C-49B8-BFD7-09282652DD3F}" presName="connectorText" presStyleLbl="sibTrans1D1" presStyleIdx="4" presStyleCnt="5"/>
      <dgm:spPr/>
    </dgm:pt>
    <dgm:pt modelId="{7AABB14E-FFD5-4811-B127-0690D3BFD944}" type="pres">
      <dgm:prSet presAssocID="{72319160-662A-4172-8DCE-EBEE9E81A83E}" presName="node" presStyleLbl="node1" presStyleIdx="5" presStyleCnt="6">
        <dgm:presLayoutVars>
          <dgm:bulletEnabled val="1"/>
        </dgm:presLayoutVars>
      </dgm:prSet>
      <dgm:spPr/>
    </dgm:pt>
  </dgm:ptLst>
  <dgm:cxnLst>
    <dgm:cxn modelId="{4B5D9A20-A62D-4EBD-8039-C25C86A4D9B3}" srcId="{BBC88BA8-813D-4701-80A2-A85F06C1F7D9}" destId="{18A750FE-4BDF-4D85-AE01-A18AD573A989}" srcOrd="1" destOrd="0" parTransId="{F0009BF6-41A3-41E7-82EC-68CFEC65E47B}" sibTransId="{6BC4710B-BDF0-4977-9A01-FD58C2AFA51B}"/>
    <dgm:cxn modelId="{E4090433-539C-4EF1-B591-EA19FC98FE38}" type="presOf" srcId="{60E7820C-BA59-450F-9F2E-FF3FE3EAB947}" destId="{7650BF17-F637-49F8-BE1A-0CAB6DCD72E5}" srcOrd="0" destOrd="0" presId="urn:microsoft.com/office/officeart/2005/8/layout/bProcess3"/>
    <dgm:cxn modelId="{D9BFC33A-F454-40EA-80A9-6525F0F008AA}" type="presOf" srcId="{B54375C7-352C-49B8-BFD7-09282652DD3F}" destId="{E8A8DC93-7DE6-4A64-B86F-263870E2FE66}" srcOrd="1" destOrd="0" presId="urn:microsoft.com/office/officeart/2005/8/layout/bProcess3"/>
    <dgm:cxn modelId="{A8D02C3F-3C07-4A7F-8340-B2B7DAD653F7}" type="presOf" srcId="{B9FB905A-B7EA-47D6-94F2-E8E0D2DF654B}" destId="{CCF57BED-33B5-4B36-B14B-A3E745591E0C}" srcOrd="1" destOrd="0" presId="urn:microsoft.com/office/officeart/2005/8/layout/bProcess3"/>
    <dgm:cxn modelId="{37A9145E-B0CB-48F4-A15F-04F171DE9E4F}" type="presOf" srcId="{5C2EBCCE-59EA-4E06-9CD0-3D05ED8646DD}" destId="{AF4F2CA5-F99C-4BAE-A461-5834077A6E0F}" srcOrd="1" destOrd="0" presId="urn:microsoft.com/office/officeart/2005/8/layout/bProcess3"/>
    <dgm:cxn modelId="{7032CD60-1DA1-442D-B74E-AE1B9DA1CFBC}" type="presOf" srcId="{B9FB905A-B7EA-47D6-94F2-E8E0D2DF654B}" destId="{626144AF-8905-46DD-9377-2CA8C0899B8E}" srcOrd="0" destOrd="0" presId="urn:microsoft.com/office/officeart/2005/8/layout/bProcess3"/>
    <dgm:cxn modelId="{C643A84B-757B-459E-A3E5-4EE3C95C4418}" srcId="{BBC88BA8-813D-4701-80A2-A85F06C1F7D9}" destId="{09A4092C-2BC4-4995-AC0B-5D4EF7A9B7C9}" srcOrd="0" destOrd="0" parTransId="{388EB1E5-269E-4127-B59A-FB644E0F5706}" sibTransId="{B9FB905A-B7EA-47D6-94F2-E8E0D2DF654B}"/>
    <dgm:cxn modelId="{C446B34E-9B3D-4263-AC45-FEA2D489D272}" type="presOf" srcId="{6BC4710B-BDF0-4977-9A01-FD58C2AFA51B}" destId="{1E330EA3-1E06-4309-BE35-83F9F9049280}" srcOrd="1" destOrd="0" presId="urn:microsoft.com/office/officeart/2005/8/layout/bProcess3"/>
    <dgm:cxn modelId="{EA016F57-C18A-4A09-AF0B-1FA6A8AC16DB}" type="presOf" srcId="{60E7820C-BA59-450F-9F2E-FF3FE3EAB947}" destId="{DF4AA754-31C1-42EA-8D3B-D5C2CADC3520}" srcOrd="1" destOrd="0" presId="urn:microsoft.com/office/officeart/2005/8/layout/bProcess3"/>
    <dgm:cxn modelId="{CFCC6F7A-A74B-4EDE-AF2E-FAA62DF5E7B0}" srcId="{BBC88BA8-813D-4701-80A2-A85F06C1F7D9}" destId="{5131E3FD-8902-45A1-985D-4CA34AC5173D}" srcOrd="2" destOrd="0" parTransId="{A0BFC051-DBFA-442F-B137-B58902F9B796}" sibTransId="{60E7820C-BA59-450F-9F2E-FF3FE3EAB947}"/>
    <dgm:cxn modelId="{B5B4287F-8513-43E3-BBC3-2A8017CFA3F2}" type="presOf" srcId="{B54375C7-352C-49B8-BFD7-09282652DD3F}" destId="{D90EE78C-8B18-4BEC-BF39-E65849C06151}" srcOrd="0" destOrd="0" presId="urn:microsoft.com/office/officeart/2005/8/layout/bProcess3"/>
    <dgm:cxn modelId="{EF47CA84-6C9F-45FC-B010-D0FBB824C2B1}" srcId="{BBC88BA8-813D-4701-80A2-A85F06C1F7D9}" destId="{72319160-662A-4172-8DCE-EBEE9E81A83E}" srcOrd="5" destOrd="0" parTransId="{FE0E46B8-800E-442D-8B99-A3184E007D1C}" sibTransId="{3F7DDBC1-6A9B-4D36-81E6-15A2EF22C743}"/>
    <dgm:cxn modelId="{D99BBF91-B8D3-473C-8FAE-03830A44A38D}" type="presOf" srcId="{5C2EBCCE-59EA-4E06-9CD0-3D05ED8646DD}" destId="{99D30D94-4A67-4883-B1D4-E119FE2470D0}" srcOrd="0" destOrd="0" presId="urn:microsoft.com/office/officeart/2005/8/layout/bProcess3"/>
    <dgm:cxn modelId="{E57D47A2-0AEF-4CE6-ACDC-3583A8305DD6}" type="presOf" srcId="{5131E3FD-8902-45A1-985D-4CA34AC5173D}" destId="{72ED393D-38AF-4C6E-BA60-9F891F516C41}" srcOrd="0" destOrd="0" presId="urn:microsoft.com/office/officeart/2005/8/layout/bProcess3"/>
    <dgm:cxn modelId="{F21C48A6-F3C3-4C44-932D-6D391FE242AD}" type="presOf" srcId="{72319160-662A-4172-8DCE-EBEE9E81A83E}" destId="{7AABB14E-FFD5-4811-B127-0690D3BFD944}" srcOrd="0" destOrd="0" presId="urn:microsoft.com/office/officeart/2005/8/layout/bProcess3"/>
    <dgm:cxn modelId="{17AA23C0-C510-49E3-B5D3-FF5170A33F7E}" type="presOf" srcId="{BBC88BA8-813D-4701-80A2-A85F06C1F7D9}" destId="{5665C4FA-9078-4E7B-8450-91C448B07F9B}" srcOrd="0" destOrd="0" presId="urn:microsoft.com/office/officeart/2005/8/layout/bProcess3"/>
    <dgm:cxn modelId="{2DD358CC-BDEE-4A52-92CA-B964C97DBAB0}" type="presOf" srcId="{18A750FE-4BDF-4D85-AE01-A18AD573A989}" destId="{4957957B-9E95-4294-8229-101D222D9924}" srcOrd="0" destOrd="0" presId="urn:microsoft.com/office/officeart/2005/8/layout/bProcess3"/>
    <dgm:cxn modelId="{7C101ACE-2709-4738-A3E6-B31620ACE6FE}" type="presOf" srcId="{D7AF6ABB-598C-43BB-AD47-68546C91DFEE}" destId="{0D294A7B-E846-4579-BBF2-7313BBAB9435}" srcOrd="0" destOrd="0" presId="urn:microsoft.com/office/officeart/2005/8/layout/bProcess3"/>
    <dgm:cxn modelId="{0DBB7ED0-67D0-4F78-9D88-8F378E4EF6B5}" type="presOf" srcId="{6BC4710B-BDF0-4977-9A01-FD58C2AFA51B}" destId="{2CC19992-F3FB-46D1-B238-65B04E09C692}" srcOrd="0" destOrd="0" presId="urn:microsoft.com/office/officeart/2005/8/layout/bProcess3"/>
    <dgm:cxn modelId="{3EA86CD6-3F5B-44A9-9C47-CC5523125079}" srcId="{BBC88BA8-813D-4701-80A2-A85F06C1F7D9}" destId="{D7AF6ABB-598C-43BB-AD47-68546C91DFEE}" srcOrd="4" destOrd="0" parTransId="{88C76B2B-160A-442C-9421-7DBD13F7931D}" sibTransId="{B54375C7-352C-49B8-BFD7-09282652DD3F}"/>
    <dgm:cxn modelId="{C92144D7-220C-4ED5-9902-2FD40CB941B9}" type="presOf" srcId="{78E484A6-0680-4F98-A0C0-919DF6D58FCB}" destId="{D5289F89-6E43-457A-9EC2-E3901245F2E1}" srcOrd="0" destOrd="0" presId="urn:microsoft.com/office/officeart/2005/8/layout/bProcess3"/>
    <dgm:cxn modelId="{F1D291E7-66C2-43CF-A25D-F128277764A7}" type="presOf" srcId="{09A4092C-2BC4-4995-AC0B-5D4EF7A9B7C9}" destId="{CF4C58B1-FCA0-44A0-B052-685C75CDE688}" srcOrd="0" destOrd="0" presId="urn:microsoft.com/office/officeart/2005/8/layout/bProcess3"/>
    <dgm:cxn modelId="{33FAA1F4-4FBA-4816-95C6-D31CE00A20C9}" srcId="{BBC88BA8-813D-4701-80A2-A85F06C1F7D9}" destId="{78E484A6-0680-4F98-A0C0-919DF6D58FCB}" srcOrd="3" destOrd="0" parTransId="{943565A4-97EB-44E1-9877-B0A0B9DC46A0}" sibTransId="{5C2EBCCE-59EA-4E06-9CD0-3D05ED8646DD}"/>
    <dgm:cxn modelId="{5A1C0A51-264E-4D45-B001-CDB463CA304D}" type="presParOf" srcId="{5665C4FA-9078-4E7B-8450-91C448B07F9B}" destId="{CF4C58B1-FCA0-44A0-B052-685C75CDE688}" srcOrd="0" destOrd="0" presId="urn:microsoft.com/office/officeart/2005/8/layout/bProcess3"/>
    <dgm:cxn modelId="{4F6F6ABD-79C2-4A35-BC1E-EC7728878D36}" type="presParOf" srcId="{5665C4FA-9078-4E7B-8450-91C448B07F9B}" destId="{626144AF-8905-46DD-9377-2CA8C0899B8E}" srcOrd="1" destOrd="0" presId="urn:microsoft.com/office/officeart/2005/8/layout/bProcess3"/>
    <dgm:cxn modelId="{097DCBE1-3B6B-4208-86C3-903F9A367B41}" type="presParOf" srcId="{626144AF-8905-46DD-9377-2CA8C0899B8E}" destId="{CCF57BED-33B5-4B36-B14B-A3E745591E0C}" srcOrd="0" destOrd="0" presId="urn:microsoft.com/office/officeart/2005/8/layout/bProcess3"/>
    <dgm:cxn modelId="{AEAB97D3-A497-4296-B6BB-FFF451179EC4}" type="presParOf" srcId="{5665C4FA-9078-4E7B-8450-91C448B07F9B}" destId="{4957957B-9E95-4294-8229-101D222D9924}" srcOrd="2" destOrd="0" presId="urn:microsoft.com/office/officeart/2005/8/layout/bProcess3"/>
    <dgm:cxn modelId="{94F466E2-79C3-4ACF-A1A1-0DE6D1CB3D04}" type="presParOf" srcId="{5665C4FA-9078-4E7B-8450-91C448B07F9B}" destId="{2CC19992-F3FB-46D1-B238-65B04E09C692}" srcOrd="3" destOrd="0" presId="urn:microsoft.com/office/officeart/2005/8/layout/bProcess3"/>
    <dgm:cxn modelId="{15575950-D63E-42E5-9B5B-32C5C89F20CD}" type="presParOf" srcId="{2CC19992-F3FB-46D1-B238-65B04E09C692}" destId="{1E330EA3-1E06-4309-BE35-83F9F9049280}" srcOrd="0" destOrd="0" presId="urn:microsoft.com/office/officeart/2005/8/layout/bProcess3"/>
    <dgm:cxn modelId="{E334C0A4-944B-4709-8219-E8C56C1F21A2}" type="presParOf" srcId="{5665C4FA-9078-4E7B-8450-91C448B07F9B}" destId="{72ED393D-38AF-4C6E-BA60-9F891F516C41}" srcOrd="4" destOrd="0" presId="urn:microsoft.com/office/officeart/2005/8/layout/bProcess3"/>
    <dgm:cxn modelId="{9F34DC99-AA15-4AF1-80A3-6982879EFA6D}" type="presParOf" srcId="{5665C4FA-9078-4E7B-8450-91C448B07F9B}" destId="{7650BF17-F637-49F8-BE1A-0CAB6DCD72E5}" srcOrd="5" destOrd="0" presId="urn:microsoft.com/office/officeart/2005/8/layout/bProcess3"/>
    <dgm:cxn modelId="{1AF5DB63-6C7B-40D3-8FC0-65CF048EFF84}" type="presParOf" srcId="{7650BF17-F637-49F8-BE1A-0CAB6DCD72E5}" destId="{DF4AA754-31C1-42EA-8D3B-D5C2CADC3520}" srcOrd="0" destOrd="0" presId="urn:microsoft.com/office/officeart/2005/8/layout/bProcess3"/>
    <dgm:cxn modelId="{6236E830-F205-4215-9A24-76AA588738EC}" type="presParOf" srcId="{5665C4FA-9078-4E7B-8450-91C448B07F9B}" destId="{D5289F89-6E43-457A-9EC2-E3901245F2E1}" srcOrd="6" destOrd="0" presId="urn:microsoft.com/office/officeart/2005/8/layout/bProcess3"/>
    <dgm:cxn modelId="{EF03E011-5B67-4F8F-B45A-601E9FACDE15}" type="presParOf" srcId="{5665C4FA-9078-4E7B-8450-91C448B07F9B}" destId="{99D30D94-4A67-4883-B1D4-E119FE2470D0}" srcOrd="7" destOrd="0" presId="urn:microsoft.com/office/officeart/2005/8/layout/bProcess3"/>
    <dgm:cxn modelId="{477196D1-3CCB-44DD-B94C-728AD7F4798D}" type="presParOf" srcId="{99D30D94-4A67-4883-B1D4-E119FE2470D0}" destId="{AF4F2CA5-F99C-4BAE-A461-5834077A6E0F}" srcOrd="0" destOrd="0" presId="urn:microsoft.com/office/officeart/2005/8/layout/bProcess3"/>
    <dgm:cxn modelId="{2C474F38-FDDE-4113-BB1D-0EAFC5974AF4}" type="presParOf" srcId="{5665C4FA-9078-4E7B-8450-91C448B07F9B}" destId="{0D294A7B-E846-4579-BBF2-7313BBAB9435}" srcOrd="8" destOrd="0" presId="urn:microsoft.com/office/officeart/2005/8/layout/bProcess3"/>
    <dgm:cxn modelId="{E3185103-87D9-46FC-A91A-C66BCEF62EFD}" type="presParOf" srcId="{5665C4FA-9078-4E7B-8450-91C448B07F9B}" destId="{D90EE78C-8B18-4BEC-BF39-E65849C06151}" srcOrd="9" destOrd="0" presId="urn:microsoft.com/office/officeart/2005/8/layout/bProcess3"/>
    <dgm:cxn modelId="{01751274-471F-41D7-91B3-B1738F0BDC10}" type="presParOf" srcId="{D90EE78C-8B18-4BEC-BF39-E65849C06151}" destId="{E8A8DC93-7DE6-4A64-B86F-263870E2FE66}" srcOrd="0" destOrd="0" presId="urn:microsoft.com/office/officeart/2005/8/layout/bProcess3"/>
    <dgm:cxn modelId="{20830CAE-A823-4516-A1C6-5A2C6DA70EA1}" type="presParOf" srcId="{5665C4FA-9078-4E7B-8450-91C448B07F9B}" destId="{7AABB14E-FFD5-4811-B127-0690D3BFD944}" srcOrd="10" destOrd="0" presId="urn:microsoft.com/office/officeart/2005/8/layout/bProcess3"/>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966683"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1197872"/>
        <a:ext cx="34047" cy="6809"/>
      </dsp:txXfrm>
    </dsp:sp>
    <dsp:sp modelId="{CF4C58B1-FCA0-44A0-B052-685C75CDE688}">
      <dsp:nvSpPr>
        <dsp:cNvPr id="0" name=""/>
        <dsp:cNvSpPr/>
      </dsp:nvSpPr>
      <dsp:spPr>
        <a:xfrm>
          <a:off x="7864" y="313091"/>
          <a:ext cx="2960618" cy="1776371"/>
        </a:xfrm>
        <a:prstGeom prst="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1</a:t>
          </a:r>
        </a:p>
        <a:p>
          <a:pPr marL="0" lvl="0" indent="0" algn="ctr" defTabSz="889000">
            <a:lnSpc>
              <a:spcPct val="90000"/>
            </a:lnSpc>
            <a:spcBef>
              <a:spcPct val="0"/>
            </a:spcBef>
            <a:spcAft>
              <a:spcPct val="35000"/>
            </a:spcAft>
            <a:buNone/>
          </a:pPr>
          <a:r>
            <a:rPr lang="es-ES" sz="2000" b="1" kern="1200" dirty="0">
              <a:effectLst/>
              <a:latin typeface="+mn-lt"/>
            </a:rPr>
            <a:t>Fundamentos avanzados de diseño orientado a objetos</a:t>
          </a:r>
          <a:endParaRPr lang="es-CO" sz="2000" b="1" kern="1200" dirty="0">
            <a:effectLst/>
            <a:latin typeface="+mn-lt"/>
          </a:endParaRPr>
        </a:p>
      </dsp:txBody>
      <dsp:txXfrm>
        <a:off x="7864" y="313091"/>
        <a:ext cx="2960618" cy="1776371"/>
      </dsp:txXfrm>
    </dsp:sp>
    <dsp:sp modelId="{2CC19992-F3FB-46D1-B238-65B04E09C692}">
      <dsp:nvSpPr>
        <dsp:cNvPr id="0" name=""/>
        <dsp:cNvSpPr/>
      </dsp:nvSpPr>
      <dsp:spPr>
        <a:xfrm>
          <a:off x="6608244"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1197872"/>
        <a:ext cx="34047" cy="6809"/>
      </dsp:txXfrm>
    </dsp:sp>
    <dsp:sp modelId="{4957957B-9E95-4294-8229-101D222D9924}">
      <dsp:nvSpPr>
        <dsp:cNvPr id="0" name=""/>
        <dsp:cNvSpPr/>
      </dsp:nvSpPr>
      <dsp:spPr>
        <a:xfrm>
          <a:off x="3649425" y="313091"/>
          <a:ext cx="2960618" cy="1776371"/>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solidFill>
                <a:prstClr val="white"/>
              </a:solidFill>
              <a:effectLst/>
              <a:latin typeface="+mn-lt"/>
              <a:ea typeface="+mn-ea"/>
              <a:cs typeface="+mn-cs"/>
            </a:rPr>
            <a:t>Patrones de diseño creacionales</a:t>
          </a:r>
        </a:p>
      </dsp:txBody>
      <dsp:txXfrm>
        <a:off x="3649425" y="313091"/>
        <a:ext cx="2960618" cy="1776371"/>
      </dsp:txXfrm>
    </dsp:sp>
    <dsp:sp modelId="{7650BF17-F637-49F8-BE1A-0CAB6DCD72E5}">
      <dsp:nvSpPr>
        <dsp:cNvPr id="0" name=""/>
        <dsp:cNvSpPr/>
      </dsp:nvSpPr>
      <dsp:spPr>
        <a:xfrm>
          <a:off x="1488174" y="2087662"/>
          <a:ext cx="7283121" cy="650342"/>
        </a:xfrm>
        <a:custGeom>
          <a:avLst/>
          <a:gdLst/>
          <a:ahLst/>
          <a:cxnLst/>
          <a:rect l="0" t="0" r="0" b="0"/>
          <a:pathLst>
            <a:path>
              <a:moveTo>
                <a:pt x="7283121" y="0"/>
              </a:moveTo>
              <a:lnTo>
                <a:pt x="7283121" y="342271"/>
              </a:lnTo>
              <a:lnTo>
                <a:pt x="0" y="342271"/>
              </a:lnTo>
              <a:lnTo>
                <a:pt x="0" y="650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4946862" y="2409428"/>
        <a:ext cx="365744" cy="6809"/>
      </dsp:txXfrm>
    </dsp:sp>
    <dsp:sp modelId="{72ED393D-38AF-4C6E-BA60-9F891F516C41}">
      <dsp:nvSpPr>
        <dsp:cNvPr id="0" name=""/>
        <dsp:cNvSpPr/>
      </dsp:nvSpPr>
      <dsp:spPr>
        <a:xfrm>
          <a:off x="7290986" y="313091"/>
          <a:ext cx="2960618" cy="17763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3</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estructurales</a:t>
          </a:r>
        </a:p>
      </dsp:txBody>
      <dsp:txXfrm>
        <a:off x="7290986" y="313091"/>
        <a:ext cx="2960618" cy="1776371"/>
      </dsp:txXfrm>
    </dsp:sp>
    <dsp:sp modelId="{99D30D94-4A67-4883-B1D4-E119FE2470D0}">
      <dsp:nvSpPr>
        <dsp:cNvPr id="0" name=""/>
        <dsp:cNvSpPr/>
      </dsp:nvSpPr>
      <dsp:spPr>
        <a:xfrm>
          <a:off x="2966683"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3655185"/>
        <a:ext cx="34047" cy="6809"/>
      </dsp:txXfrm>
    </dsp:sp>
    <dsp:sp modelId="{D5289F89-6E43-457A-9EC2-E3901245F2E1}">
      <dsp:nvSpPr>
        <dsp:cNvPr id="0" name=""/>
        <dsp:cNvSpPr/>
      </dsp:nvSpPr>
      <dsp:spPr>
        <a:xfrm>
          <a:off x="7864" y="2770404"/>
          <a:ext cx="2960618" cy="1776371"/>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4</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de comportamiento</a:t>
          </a:r>
        </a:p>
      </dsp:txBody>
      <dsp:txXfrm>
        <a:off x="7864" y="2770404"/>
        <a:ext cx="2960618" cy="1776371"/>
      </dsp:txXfrm>
    </dsp:sp>
    <dsp:sp modelId="{D90EE78C-8B18-4BEC-BF39-E65849C06151}">
      <dsp:nvSpPr>
        <dsp:cNvPr id="0" name=""/>
        <dsp:cNvSpPr/>
      </dsp:nvSpPr>
      <dsp:spPr>
        <a:xfrm>
          <a:off x="6608244"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3655185"/>
        <a:ext cx="34047" cy="6809"/>
      </dsp:txXfrm>
    </dsp:sp>
    <dsp:sp modelId="{0D294A7B-E846-4579-BBF2-7313BBAB9435}">
      <dsp:nvSpPr>
        <dsp:cNvPr id="0" name=""/>
        <dsp:cNvSpPr/>
      </dsp:nvSpPr>
      <dsp:spPr>
        <a:xfrm>
          <a:off x="3649425" y="2770404"/>
          <a:ext cx="2960618" cy="1776371"/>
        </a:xfrm>
        <a:prstGeom prst="rect">
          <a:avLst/>
        </a:prstGeom>
        <a:solidFill>
          <a:srgbClr val="C00000"/>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5</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Antipatrones y </a:t>
          </a:r>
          <a:r>
            <a:rPr lang="es-CO" sz="2000" b="1" kern="1200" dirty="0" err="1">
              <a:effectLst/>
              <a:latin typeface="+mn-lt"/>
            </a:rPr>
            <a:t>refactorizacion</a:t>
          </a:r>
          <a:endParaRPr lang="es-CO" sz="2000" b="1" kern="1200" dirty="0">
            <a:effectLst/>
            <a:latin typeface="+mn-lt"/>
          </a:endParaRPr>
        </a:p>
      </dsp:txBody>
      <dsp:txXfrm>
        <a:off x="3649425" y="2770404"/>
        <a:ext cx="2960618" cy="1776371"/>
      </dsp:txXfrm>
    </dsp:sp>
    <dsp:sp modelId="{7AABB14E-FFD5-4811-B127-0690D3BFD944}">
      <dsp:nvSpPr>
        <dsp:cNvPr id="0" name=""/>
        <dsp:cNvSpPr/>
      </dsp:nvSpPr>
      <dsp:spPr>
        <a:xfrm>
          <a:off x="7290986" y="2770404"/>
          <a:ext cx="2960618" cy="1776371"/>
        </a:xfrm>
        <a:prstGeom prst="rect">
          <a:avLst/>
        </a:prstGeom>
        <a:solidFill>
          <a:srgbClr val="4343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b="1" kern="1200" dirty="0">
              <a:effectLst/>
              <a:latin typeface="+mn-lt"/>
            </a:rPr>
            <a:t>Cierre Curso</a:t>
          </a:r>
        </a:p>
      </dsp:txBody>
      <dsp:txXfrm>
        <a:off x="7290986" y="2770404"/>
        <a:ext cx="2960618" cy="1776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144AF-8905-46DD-9377-2CA8C0899B8E}">
      <dsp:nvSpPr>
        <dsp:cNvPr id="0" name=""/>
        <dsp:cNvSpPr/>
      </dsp:nvSpPr>
      <dsp:spPr>
        <a:xfrm>
          <a:off x="2966683"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1197872"/>
        <a:ext cx="34047" cy="6809"/>
      </dsp:txXfrm>
    </dsp:sp>
    <dsp:sp modelId="{CF4C58B1-FCA0-44A0-B052-685C75CDE688}">
      <dsp:nvSpPr>
        <dsp:cNvPr id="0" name=""/>
        <dsp:cNvSpPr/>
      </dsp:nvSpPr>
      <dsp:spPr>
        <a:xfrm>
          <a:off x="7864" y="313091"/>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1</a:t>
          </a:r>
        </a:p>
        <a:p>
          <a:pPr marL="0" lvl="0" indent="0" algn="ctr" defTabSz="889000">
            <a:lnSpc>
              <a:spcPct val="90000"/>
            </a:lnSpc>
            <a:spcBef>
              <a:spcPct val="0"/>
            </a:spcBef>
            <a:spcAft>
              <a:spcPct val="35000"/>
            </a:spcAft>
            <a:buNone/>
          </a:pPr>
          <a:r>
            <a:rPr lang="es-ES" sz="2000" b="1" kern="1200" dirty="0">
              <a:effectLst/>
              <a:latin typeface="+mn-lt"/>
            </a:rPr>
            <a:t>Fundamentos avanzados de diseño orientado a objetos</a:t>
          </a:r>
          <a:endParaRPr lang="es-CO" sz="2000" b="1" kern="1200" dirty="0">
            <a:effectLst/>
            <a:latin typeface="+mn-lt"/>
          </a:endParaRPr>
        </a:p>
      </dsp:txBody>
      <dsp:txXfrm>
        <a:off x="7864" y="313091"/>
        <a:ext cx="2960618" cy="1776371"/>
      </dsp:txXfrm>
    </dsp:sp>
    <dsp:sp modelId="{2CC19992-F3FB-46D1-B238-65B04E09C692}">
      <dsp:nvSpPr>
        <dsp:cNvPr id="0" name=""/>
        <dsp:cNvSpPr/>
      </dsp:nvSpPr>
      <dsp:spPr>
        <a:xfrm>
          <a:off x="6608244" y="1155556"/>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1197872"/>
        <a:ext cx="34047" cy="6809"/>
      </dsp:txXfrm>
    </dsp:sp>
    <dsp:sp modelId="{4957957B-9E95-4294-8229-101D222D9924}">
      <dsp:nvSpPr>
        <dsp:cNvPr id="0" name=""/>
        <dsp:cNvSpPr/>
      </dsp:nvSpPr>
      <dsp:spPr>
        <a:xfrm>
          <a:off x="3649425" y="313091"/>
          <a:ext cx="2960618" cy="1776371"/>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2240" tIns="142240" rIns="142240" bIns="142240" numCol="1" spcCol="1270" anchor="ctr" anchorCtr="0">
          <a:noAutofit/>
        </a:bodyPr>
        <a:lstStyle/>
        <a:p>
          <a:pPr marL="0" lvl="0" indent="0" algn="ctr" defTabSz="1244600">
            <a:lnSpc>
              <a:spcPct val="90000"/>
            </a:lnSpc>
            <a:spcBef>
              <a:spcPct val="0"/>
            </a:spcBef>
            <a:spcAft>
              <a:spcPct val="35000"/>
            </a:spcAft>
            <a:buNone/>
          </a:pPr>
          <a:r>
            <a:rPr lang="es-ES" sz="2000" b="1" kern="1200" dirty="0">
              <a:effectLst/>
              <a:latin typeface="+mn-lt"/>
            </a:rPr>
            <a:t>Unidad 2</a:t>
          </a:r>
          <a:endParaRPr lang="es-CO" sz="2000" b="1" kern="1200" dirty="0">
            <a:solidFill>
              <a:prstClr val="white"/>
            </a:solidFill>
            <a:effectLst/>
            <a:latin typeface="+mn-lt"/>
            <a:ea typeface="+mn-ea"/>
            <a:cs typeface="+mn-cs"/>
          </a:endParaRPr>
        </a:p>
        <a:p>
          <a:pPr marL="0" lvl="0" indent="0" algn="ctr" defTabSz="1244600">
            <a:lnSpc>
              <a:spcPct val="90000"/>
            </a:lnSpc>
            <a:spcBef>
              <a:spcPct val="0"/>
            </a:spcBef>
            <a:spcAft>
              <a:spcPct val="35000"/>
            </a:spcAft>
            <a:buNone/>
          </a:pPr>
          <a:r>
            <a:rPr lang="es-CO" sz="2000" b="1" kern="1200" dirty="0">
              <a:effectLst/>
              <a:latin typeface="+mn-lt"/>
            </a:rPr>
            <a:t>Patrones de diseño creacionales</a:t>
          </a:r>
          <a:endParaRPr lang="es-CO" sz="2000" b="1" kern="1200" dirty="0">
            <a:solidFill>
              <a:prstClr val="white"/>
            </a:solidFill>
            <a:effectLst/>
            <a:latin typeface="+mn-lt"/>
            <a:ea typeface="+mn-ea"/>
            <a:cs typeface="+mn-cs"/>
          </a:endParaRPr>
        </a:p>
      </dsp:txBody>
      <dsp:txXfrm>
        <a:off x="3649425" y="313091"/>
        <a:ext cx="2960618" cy="1776371"/>
      </dsp:txXfrm>
    </dsp:sp>
    <dsp:sp modelId="{7650BF17-F637-49F8-BE1A-0CAB6DCD72E5}">
      <dsp:nvSpPr>
        <dsp:cNvPr id="0" name=""/>
        <dsp:cNvSpPr/>
      </dsp:nvSpPr>
      <dsp:spPr>
        <a:xfrm>
          <a:off x="1488174" y="2087662"/>
          <a:ext cx="7283121" cy="650342"/>
        </a:xfrm>
        <a:custGeom>
          <a:avLst/>
          <a:gdLst/>
          <a:ahLst/>
          <a:cxnLst/>
          <a:rect l="0" t="0" r="0" b="0"/>
          <a:pathLst>
            <a:path>
              <a:moveTo>
                <a:pt x="7283121" y="0"/>
              </a:moveTo>
              <a:lnTo>
                <a:pt x="7283121" y="342271"/>
              </a:lnTo>
              <a:lnTo>
                <a:pt x="0" y="342271"/>
              </a:lnTo>
              <a:lnTo>
                <a:pt x="0" y="650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4946862" y="2409428"/>
        <a:ext cx="365744" cy="6809"/>
      </dsp:txXfrm>
    </dsp:sp>
    <dsp:sp modelId="{72ED393D-38AF-4C6E-BA60-9F891F516C41}">
      <dsp:nvSpPr>
        <dsp:cNvPr id="0" name=""/>
        <dsp:cNvSpPr/>
      </dsp:nvSpPr>
      <dsp:spPr>
        <a:xfrm>
          <a:off x="7290986" y="313091"/>
          <a:ext cx="2960618" cy="1776371"/>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3</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Estructurales</a:t>
          </a:r>
        </a:p>
      </dsp:txBody>
      <dsp:txXfrm>
        <a:off x="7290986" y="313091"/>
        <a:ext cx="2960618" cy="1776371"/>
      </dsp:txXfrm>
    </dsp:sp>
    <dsp:sp modelId="{99D30D94-4A67-4883-B1D4-E119FE2470D0}">
      <dsp:nvSpPr>
        <dsp:cNvPr id="0" name=""/>
        <dsp:cNvSpPr/>
      </dsp:nvSpPr>
      <dsp:spPr>
        <a:xfrm>
          <a:off x="2966683"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3274831" y="3655185"/>
        <a:ext cx="34047" cy="6809"/>
      </dsp:txXfrm>
    </dsp:sp>
    <dsp:sp modelId="{D5289F89-6E43-457A-9EC2-E3901245F2E1}">
      <dsp:nvSpPr>
        <dsp:cNvPr id="0" name=""/>
        <dsp:cNvSpPr/>
      </dsp:nvSpPr>
      <dsp:spPr>
        <a:xfrm>
          <a:off x="7864" y="2770404"/>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4</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Patrones de Diseño de Comportamiento</a:t>
          </a:r>
        </a:p>
      </dsp:txBody>
      <dsp:txXfrm>
        <a:off x="7864" y="2770404"/>
        <a:ext cx="2960618" cy="1776371"/>
      </dsp:txXfrm>
    </dsp:sp>
    <dsp:sp modelId="{D90EE78C-8B18-4BEC-BF39-E65849C06151}">
      <dsp:nvSpPr>
        <dsp:cNvPr id="0" name=""/>
        <dsp:cNvSpPr/>
      </dsp:nvSpPr>
      <dsp:spPr>
        <a:xfrm>
          <a:off x="6608244" y="3612870"/>
          <a:ext cx="650342" cy="91440"/>
        </a:xfrm>
        <a:custGeom>
          <a:avLst/>
          <a:gdLst/>
          <a:ahLst/>
          <a:cxnLst/>
          <a:rect l="0" t="0" r="0" b="0"/>
          <a:pathLst>
            <a:path>
              <a:moveTo>
                <a:pt x="0" y="45720"/>
              </a:moveTo>
              <a:lnTo>
                <a:pt x="650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effectLst/>
            <a:latin typeface="+mn-lt"/>
          </a:endParaRPr>
        </a:p>
      </dsp:txBody>
      <dsp:txXfrm>
        <a:off x="6916391" y="3655185"/>
        <a:ext cx="34047" cy="6809"/>
      </dsp:txXfrm>
    </dsp:sp>
    <dsp:sp modelId="{0D294A7B-E846-4579-BBF2-7313BBAB9435}">
      <dsp:nvSpPr>
        <dsp:cNvPr id="0" name=""/>
        <dsp:cNvSpPr/>
      </dsp:nvSpPr>
      <dsp:spPr>
        <a:xfrm>
          <a:off x="3649425" y="2770404"/>
          <a:ext cx="2960618" cy="1776371"/>
        </a:xfrm>
        <a:prstGeom prst="rect">
          <a:avLst/>
        </a:prstGeom>
        <a:solidFill>
          <a:schemeClr val="bg1">
            <a:lumMod val="75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latin typeface="+mn-lt"/>
            </a:rPr>
            <a:t>Unidad 5</a:t>
          </a:r>
          <a:endParaRPr lang="es-CO" sz="2000" b="1" kern="1200" dirty="0">
            <a:effectLst/>
            <a:latin typeface="+mn-lt"/>
          </a:endParaRPr>
        </a:p>
        <a:p>
          <a:pPr marL="0" lvl="0" indent="0" algn="ctr" defTabSz="889000">
            <a:lnSpc>
              <a:spcPct val="90000"/>
            </a:lnSpc>
            <a:spcBef>
              <a:spcPct val="0"/>
            </a:spcBef>
            <a:spcAft>
              <a:spcPct val="35000"/>
            </a:spcAft>
            <a:buNone/>
          </a:pPr>
          <a:r>
            <a:rPr lang="es-CO" sz="2000" b="1" kern="1200" dirty="0">
              <a:effectLst/>
              <a:latin typeface="+mn-lt"/>
            </a:rPr>
            <a:t>Antipátrones y refactorización</a:t>
          </a:r>
        </a:p>
      </dsp:txBody>
      <dsp:txXfrm>
        <a:off x="3649425" y="2770404"/>
        <a:ext cx="2960618" cy="1776371"/>
      </dsp:txXfrm>
    </dsp:sp>
    <dsp:sp modelId="{7AABB14E-FFD5-4811-B127-0690D3BFD944}">
      <dsp:nvSpPr>
        <dsp:cNvPr id="0" name=""/>
        <dsp:cNvSpPr/>
      </dsp:nvSpPr>
      <dsp:spPr>
        <a:xfrm>
          <a:off x="7290986" y="2770404"/>
          <a:ext cx="2960618" cy="1776371"/>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b="1" kern="1200" dirty="0">
              <a:effectLst/>
              <a:latin typeface="+mn-lt"/>
            </a:rPr>
            <a:t>Cierre Curso</a:t>
          </a:r>
        </a:p>
      </dsp:txBody>
      <dsp:txXfrm>
        <a:off x="7290986" y="2770404"/>
        <a:ext cx="2960618" cy="177637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FEFC0-03D9-44B1-82D8-3A15BFD494C8}" type="datetimeFigureOut">
              <a:rPr lang="es-CO" smtClean="0"/>
              <a:t>13/11/2025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10961-B872-4218-82F8-ED0229B11AF3}" type="slidenum">
              <a:rPr lang="es-CO" smtClean="0"/>
              <a:t>‹Nº›</a:t>
            </a:fld>
            <a:endParaRPr lang="es-CO"/>
          </a:p>
        </p:txBody>
      </p:sp>
    </p:spTree>
    <p:extLst>
      <p:ext uri="{BB962C8B-B14F-4D97-AF65-F5344CB8AC3E}">
        <p14:creationId xmlns:p14="http://schemas.microsoft.com/office/powerpoint/2010/main" val="623703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a:t>
            </a:fld>
            <a:endParaRPr lang="es-CO"/>
          </a:p>
        </p:txBody>
      </p:sp>
    </p:spTree>
    <p:extLst>
      <p:ext uri="{BB962C8B-B14F-4D97-AF65-F5344CB8AC3E}">
        <p14:creationId xmlns:p14="http://schemas.microsoft.com/office/powerpoint/2010/main" val="1754712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11</a:t>
            </a:fld>
            <a:endParaRPr lang="es-CO"/>
          </a:p>
        </p:txBody>
      </p:sp>
    </p:spTree>
    <p:extLst>
      <p:ext uri="{BB962C8B-B14F-4D97-AF65-F5344CB8AC3E}">
        <p14:creationId xmlns:p14="http://schemas.microsoft.com/office/powerpoint/2010/main" val="39866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12</a:t>
            </a:fld>
            <a:endParaRPr lang="es-CO"/>
          </a:p>
        </p:txBody>
      </p:sp>
    </p:spTree>
    <p:extLst>
      <p:ext uri="{BB962C8B-B14F-4D97-AF65-F5344CB8AC3E}">
        <p14:creationId xmlns:p14="http://schemas.microsoft.com/office/powerpoint/2010/main" val="349490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13</a:t>
            </a:fld>
            <a:endParaRPr lang="es-CO"/>
          </a:p>
        </p:txBody>
      </p:sp>
    </p:spTree>
    <p:extLst>
      <p:ext uri="{BB962C8B-B14F-4D97-AF65-F5344CB8AC3E}">
        <p14:creationId xmlns:p14="http://schemas.microsoft.com/office/powerpoint/2010/main" val="1184040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14</a:t>
            </a:fld>
            <a:endParaRPr lang="es-CO"/>
          </a:p>
        </p:txBody>
      </p:sp>
    </p:spTree>
    <p:extLst>
      <p:ext uri="{BB962C8B-B14F-4D97-AF65-F5344CB8AC3E}">
        <p14:creationId xmlns:p14="http://schemas.microsoft.com/office/powerpoint/2010/main" val="50940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15</a:t>
            </a:fld>
            <a:endParaRPr lang="es-CO"/>
          </a:p>
        </p:txBody>
      </p:sp>
    </p:spTree>
    <p:extLst>
      <p:ext uri="{BB962C8B-B14F-4D97-AF65-F5344CB8AC3E}">
        <p14:creationId xmlns:p14="http://schemas.microsoft.com/office/powerpoint/2010/main" val="81419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16</a:t>
            </a:fld>
            <a:endParaRPr lang="es-CO"/>
          </a:p>
        </p:txBody>
      </p:sp>
    </p:spTree>
    <p:extLst>
      <p:ext uri="{BB962C8B-B14F-4D97-AF65-F5344CB8AC3E}">
        <p14:creationId xmlns:p14="http://schemas.microsoft.com/office/powerpoint/2010/main" val="160173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17</a:t>
            </a:fld>
            <a:endParaRPr lang="es-CO"/>
          </a:p>
        </p:txBody>
      </p:sp>
    </p:spTree>
    <p:extLst>
      <p:ext uri="{BB962C8B-B14F-4D97-AF65-F5344CB8AC3E}">
        <p14:creationId xmlns:p14="http://schemas.microsoft.com/office/powerpoint/2010/main" val="148111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18</a:t>
            </a:fld>
            <a:endParaRPr lang="es-CO"/>
          </a:p>
        </p:txBody>
      </p:sp>
    </p:spTree>
    <p:extLst>
      <p:ext uri="{BB962C8B-B14F-4D97-AF65-F5344CB8AC3E}">
        <p14:creationId xmlns:p14="http://schemas.microsoft.com/office/powerpoint/2010/main" val="322061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19</a:t>
            </a:fld>
            <a:endParaRPr lang="es-CO"/>
          </a:p>
        </p:txBody>
      </p:sp>
    </p:spTree>
    <p:extLst>
      <p:ext uri="{BB962C8B-B14F-4D97-AF65-F5344CB8AC3E}">
        <p14:creationId xmlns:p14="http://schemas.microsoft.com/office/powerpoint/2010/main" val="4205171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20</a:t>
            </a:fld>
            <a:endParaRPr lang="es-CO"/>
          </a:p>
        </p:txBody>
      </p:sp>
    </p:spTree>
    <p:extLst>
      <p:ext uri="{BB962C8B-B14F-4D97-AF65-F5344CB8AC3E}">
        <p14:creationId xmlns:p14="http://schemas.microsoft.com/office/powerpoint/2010/main" val="358382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10961-B872-4218-82F8-ED0229B11AF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60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21</a:t>
            </a:fld>
            <a:endParaRPr lang="es-CO"/>
          </a:p>
        </p:txBody>
      </p:sp>
    </p:spTree>
    <p:extLst>
      <p:ext uri="{BB962C8B-B14F-4D97-AF65-F5344CB8AC3E}">
        <p14:creationId xmlns:p14="http://schemas.microsoft.com/office/powerpoint/2010/main" val="1961442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22</a:t>
            </a:fld>
            <a:endParaRPr lang="es-CO"/>
          </a:p>
        </p:txBody>
      </p:sp>
    </p:spTree>
    <p:extLst>
      <p:ext uri="{BB962C8B-B14F-4D97-AF65-F5344CB8AC3E}">
        <p14:creationId xmlns:p14="http://schemas.microsoft.com/office/powerpoint/2010/main" val="275564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23</a:t>
            </a:fld>
            <a:endParaRPr lang="es-CO"/>
          </a:p>
        </p:txBody>
      </p:sp>
    </p:spTree>
    <p:extLst>
      <p:ext uri="{BB962C8B-B14F-4D97-AF65-F5344CB8AC3E}">
        <p14:creationId xmlns:p14="http://schemas.microsoft.com/office/powerpoint/2010/main" val="917775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24</a:t>
            </a:fld>
            <a:endParaRPr lang="es-CO"/>
          </a:p>
        </p:txBody>
      </p:sp>
    </p:spTree>
    <p:extLst>
      <p:ext uri="{BB962C8B-B14F-4D97-AF65-F5344CB8AC3E}">
        <p14:creationId xmlns:p14="http://schemas.microsoft.com/office/powerpoint/2010/main" val="209238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25</a:t>
            </a:fld>
            <a:endParaRPr lang="es-CO"/>
          </a:p>
        </p:txBody>
      </p:sp>
    </p:spTree>
    <p:extLst>
      <p:ext uri="{BB962C8B-B14F-4D97-AF65-F5344CB8AC3E}">
        <p14:creationId xmlns:p14="http://schemas.microsoft.com/office/powerpoint/2010/main" val="382524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26</a:t>
            </a:fld>
            <a:endParaRPr lang="es-CO"/>
          </a:p>
        </p:txBody>
      </p:sp>
    </p:spTree>
    <p:extLst>
      <p:ext uri="{BB962C8B-B14F-4D97-AF65-F5344CB8AC3E}">
        <p14:creationId xmlns:p14="http://schemas.microsoft.com/office/powerpoint/2010/main" val="202156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27</a:t>
            </a:fld>
            <a:endParaRPr lang="es-CO"/>
          </a:p>
        </p:txBody>
      </p:sp>
    </p:spTree>
    <p:extLst>
      <p:ext uri="{BB962C8B-B14F-4D97-AF65-F5344CB8AC3E}">
        <p14:creationId xmlns:p14="http://schemas.microsoft.com/office/powerpoint/2010/main" val="2715627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28</a:t>
            </a:fld>
            <a:endParaRPr lang="es-CO"/>
          </a:p>
        </p:txBody>
      </p:sp>
    </p:spTree>
    <p:extLst>
      <p:ext uri="{BB962C8B-B14F-4D97-AF65-F5344CB8AC3E}">
        <p14:creationId xmlns:p14="http://schemas.microsoft.com/office/powerpoint/2010/main" val="116715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29</a:t>
            </a:fld>
            <a:endParaRPr lang="es-CO"/>
          </a:p>
        </p:txBody>
      </p:sp>
    </p:spTree>
    <p:extLst>
      <p:ext uri="{BB962C8B-B14F-4D97-AF65-F5344CB8AC3E}">
        <p14:creationId xmlns:p14="http://schemas.microsoft.com/office/powerpoint/2010/main" val="3143608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30</a:t>
            </a:fld>
            <a:endParaRPr lang="es-CO"/>
          </a:p>
        </p:txBody>
      </p:sp>
    </p:spTree>
    <p:extLst>
      <p:ext uri="{BB962C8B-B14F-4D97-AF65-F5344CB8AC3E}">
        <p14:creationId xmlns:p14="http://schemas.microsoft.com/office/powerpoint/2010/main" val="58542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10961-B872-4218-82F8-ED0229B11AF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3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31</a:t>
            </a:fld>
            <a:endParaRPr lang="es-CO"/>
          </a:p>
        </p:txBody>
      </p:sp>
    </p:spTree>
    <p:extLst>
      <p:ext uri="{BB962C8B-B14F-4D97-AF65-F5344CB8AC3E}">
        <p14:creationId xmlns:p14="http://schemas.microsoft.com/office/powerpoint/2010/main" val="210197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32</a:t>
            </a:fld>
            <a:endParaRPr lang="es-CO"/>
          </a:p>
        </p:txBody>
      </p:sp>
    </p:spTree>
    <p:extLst>
      <p:ext uri="{BB962C8B-B14F-4D97-AF65-F5344CB8AC3E}">
        <p14:creationId xmlns:p14="http://schemas.microsoft.com/office/powerpoint/2010/main" val="2830449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33</a:t>
            </a:fld>
            <a:endParaRPr lang="es-CO"/>
          </a:p>
        </p:txBody>
      </p:sp>
    </p:spTree>
    <p:extLst>
      <p:ext uri="{BB962C8B-B14F-4D97-AF65-F5344CB8AC3E}">
        <p14:creationId xmlns:p14="http://schemas.microsoft.com/office/powerpoint/2010/main" val="1241787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34</a:t>
            </a:fld>
            <a:endParaRPr lang="es-CO"/>
          </a:p>
        </p:txBody>
      </p:sp>
    </p:spTree>
    <p:extLst>
      <p:ext uri="{BB962C8B-B14F-4D97-AF65-F5344CB8AC3E}">
        <p14:creationId xmlns:p14="http://schemas.microsoft.com/office/powerpoint/2010/main" val="809629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35</a:t>
            </a:fld>
            <a:endParaRPr lang="es-CO"/>
          </a:p>
        </p:txBody>
      </p:sp>
    </p:spTree>
    <p:extLst>
      <p:ext uri="{BB962C8B-B14F-4D97-AF65-F5344CB8AC3E}">
        <p14:creationId xmlns:p14="http://schemas.microsoft.com/office/powerpoint/2010/main" val="18623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36</a:t>
            </a:fld>
            <a:endParaRPr lang="es-CO"/>
          </a:p>
        </p:txBody>
      </p:sp>
    </p:spTree>
    <p:extLst>
      <p:ext uri="{BB962C8B-B14F-4D97-AF65-F5344CB8AC3E}">
        <p14:creationId xmlns:p14="http://schemas.microsoft.com/office/powerpoint/2010/main" val="225941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37</a:t>
            </a:fld>
            <a:endParaRPr lang="es-CO"/>
          </a:p>
        </p:txBody>
      </p:sp>
    </p:spTree>
    <p:extLst>
      <p:ext uri="{BB962C8B-B14F-4D97-AF65-F5344CB8AC3E}">
        <p14:creationId xmlns:p14="http://schemas.microsoft.com/office/powerpoint/2010/main" val="3687229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38</a:t>
            </a:fld>
            <a:endParaRPr lang="es-CO"/>
          </a:p>
        </p:txBody>
      </p:sp>
    </p:spTree>
    <p:extLst>
      <p:ext uri="{BB962C8B-B14F-4D97-AF65-F5344CB8AC3E}">
        <p14:creationId xmlns:p14="http://schemas.microsoft.com/office/powerpoint/2010/main" val="21616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39</a:t>
            </a:fld>
            <a:endParaRPr lang="es-CO"/>
          </a:p>
        </p:txBody>
      </p:sp>
    </p:spTree>
    <p:extLst>
      <p:ext uri="{BB962C8B-B14F-4D97-AF65-F5344CB8AC3E}">
        <p14:creationId xmlns:p14="http://schemas.microsoft.com/office/powerpoint/2010/main" val="187503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10961-B872-4218-82F8-ED0229B11AF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07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6</a:t>
            </a:fld>
            <a:endParaRPr lang="es-CO"/>
          </a:p>
        </p:txBody>
      </p:sp>
    </p:spTree>
    <p:extLst>
      <p:ext uri="{BB962C8B-B14F-4D97-AF65-F5344CB8AC3E}">
        <p14:creationId xmlns:p14="http://schemas.microsoft.com/office/powerpoint/2010/main" val="1726508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7</a:t>
            </a:fld>
            <a:endParaRPr lang="es-CO"/>
          </a:p>
        </p:txBody>
      </p:sp>
    </p:spTree>
    <p:extLst>
      <p:ext uri="{BB962C8B-B14F-4D97-AF65-F5344CB8AC3E}">
        <p14:creationId xmlns:p14="http://schemas.microsoft.com/office/powerpoint/2010/main" val="3622509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8</a:t>
            </a:fld>
            <a:endParaRPr lang="es-CO"/>
          </a:p>
        </p:txBody>
      </p:sp>
    </p:spTree>
    <p:extLst>
      <p:ext uri="{BB962C8B-B14F-4D97-AF65-F5344CB8AC3E}">
        <p14:creationId xmlns:p14="http://schemas.microsoft.com/office/powerpoint/2010/main" val="270357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9</a:t>
            </a:fld>
            <a:endParaRPr lang="es-CO"/>
          </a:p>
        </p:txBody>
      </p:sp>
    </p:spTree>
    <p:extLst>
      <p:ext uri="{BB962C8B-B14F-4D97-AF65-F5344CB8AC3E}">
        <p14:creationId xmlns:p14="http://schemas.microsoft.com/office/powerpoint/2010/main" val="1665968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3310961-B872-4218-82F8-ED0229B11AF3}" type="slidenum">
              <a:rPr lang="es-CO" smtClean="0"/>
              <a:t>10</a:t>
            </a:fld>
            <a:endParaRPr lang="es-CO"/>
          </a:p>
        </p:txBody>
      </p:sp>
    </p:spTree>
    <p:extLst>
      <p:ext uri="{BB962C8B-B14F-4D97-AF65-F5344CB8AC3E}">
        <p14:creationId xmlns:p14="http://schemas.microsoft.com/office/powerpoint/2010/main" val="74526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752B-4B83-4CBD-8F6F-3963872F3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B491FA0-29E5-4800-8FD3-235EBF29D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A75452-A7AD-40F7-B0C4-CFAFF267A5A7}"/>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039B7133-E1DA-49E5-A20D-3DC0466FFD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BD47F1-31E6-42B2-933F-7DC88367357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5530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DABC1-44B5-4F93-84EC-41C6EAD6BF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F29FDB8-4CE3-4EF8-8256-881AFDE3B2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9E1BBC-83A8-4FB5-A98C-9B25147A39C1}"/>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E4854A90-7C7F-44B4-AFA3-D5F9E2BDDC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F9F65-BC95-4E96-9399-50450D8C56D4}"/>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0801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85CC04-24CD-4B9D-989A-15D9146748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4D1B5B5-B4BB-4504-8A82-9B4BA407B8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1DF552-CED2-46BE-8387-433093B32BC5}"/>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7731BA71-8B71-4075-B885-7F5B5542BE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2EC747-24B3-4F4E-9287-43B69EDE9C35}"/>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17508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EDC95-67FC-4B03-8ACC-9656F4BA1F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799042-9B99-4B9F-8622-6588F9BBCA9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10E2DB-6436-4AFF-9B5E-247CCC77EDF3}"/>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5D151018-69BC-45C9-9CC7-5F4308017B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9F4CC-D6DE-4A6C-A3C5-A3EC206C37C0}"/>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6162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1C25-AEBA-4BE1-A8AC-70EBE27F49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EDF9A6-FB6F-4191-A286-7ACF1C90B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8A9C1E-E71C-4C29-AE0C-AD211FF54378}"/>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88E01EAB-512A-43D3-9392-67D20B927D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944954E-CA15-4017-822C-A00EBC85D5D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5073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B634-5AFC-45C4-AD12-C5358D7A6C7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530FDEF-C5E9-4B0D-B55E-4DCABDED8CD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1D9CC05-B4BF-4CC0-81FD-1B9E23C3C9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03817F4-E5A5-45A9-B30D-3BCC6497BD89}"/>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6" name="Marcador de pie de página 5">
            <a:extLst>
              <a:ext uri="{FF2B5EF4-FFF2-40B4-BE49-F238E27FC236}">
                <a16:creationId xmlns:a16="http://schemas.microsoft.com/office/drawing/2014/main" id="{8D749F9E-1C53-4A33-B4D9-45F1186138A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531172-DA79-44D6-81D0-CC09F74CC68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5717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5F54-8B1B-41F3-961B-C1E9D7F3758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BF2E314-FF0E-4B07-A475-D1EEA0BFC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CDCD58-9594-4D4F-9F46-293B61DC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76B8D46-E811-4B6C-8830-A6F602614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46F8F7-05D2-46A2-ADE7-67F42EA835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E3EB991-F59B-43C3-B198-F605F8948E67}"/>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8" name="Marcador de pie de página 7">
            <a:extLst>
              <a:ext uri="{FF2B5EF4-FFF2-40B4-BE49-F238E27FC236}">
                <a16:creationId xmlns:a16="http://schemas.microsoft.com/office/drawing/2014/main" id="{08535E33-8BAC-42A0-A173-7A3858929F4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C5C324-C9AA-4338-8142-897D59702D1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86527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13C6F-CFB1-440D-94E0-0F22B08BB0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6EEF7ED-F54D-43B5-BAA3-88B04872B095}"/>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4" name="Marcador de pie de página 3">
            <a:extLst>
              <a:ext uri="{FF2B5EF4-FFF2-40B4-BE49-F238E27FC236}">
                <a16:creationId xmlns:a16="http://schemas.microsoft.com/office/drawing/2014/main" id="{F52575DB-F052-44DE-9C5B-7A9C396609C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806963E-2254-4F0F-9BAF-D40E6865006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0805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D7B21F-07DB-417E-9BFF-F4D5641EC94A}"/>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3" name="Marcador de pie de página 2">
            <a:extLst>
              <a:ext uri="{FF2B5EF4-FFF2-40B4-BE49-F238E27FC236}">
                <a16:creationId xmlns:a16="http://schemas.microsoft.com/office/drawing/2014/main" id="{50508AE8-564B-4B81-93A1-B39B0E03E1A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C4CCE21-D485-498B-81F5-291F8A89147C}"/>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37719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C354D-8FE7-4735-A346-B1155EF858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636428-0EB7-48E6-88C0-982E4CE9D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2340636-3468-4441-A10C-044B6AF4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B424CB-1230-4C80-8A76-8EE2C017212B}"/>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6" name="Marcador de pie de página 5">
            <a:extLst>
              <a:ext uri="{FF2B5EF4-FFF2-40B4-BE49-F238E27FC236}">
                <a16:creationId xmlns:a16="http://schemas.microsoft.com/office/drawing/2014/main" id="{7DB951D0-ACE8-4274-B14C-80EDF07896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C5EC1FD-CC07-4EB9-B7B4-21777C2B60E6}"/>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5040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70AA4-F19E-432B-8361-E6DB07BEBD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D5857E-D3F6-4014-831F-84C72F304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786B9E7-D42E-4BAD-B2FE-FA854814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AC6336-42B6-43D3-8D5C-162A112EF8DC}"/>
              </a:ext>
            </a:extLst>
          </p:cNvPr>
          <p:cNvSpPr>
            <a:spLocks noGrp="1"/>
          </p:cNvSpPr>
          <p:nvPr>
            <p:ph type="dt" sz="half" idx="10"/>
          </p:nvPr>
        </p:nvSpPr>
        <p:spPr/>
        <p:txBody>
          <a:bodyPr/>
          <a:lstStyle/>
          <a:p>
            <a:fld id="{D55BE92C-5A84-432B-8323-0297EAD04173}" type="datetimeFigureOut">
              <a:rPr lang="es-CO" smtClean="0"/>
              <a:t>13/11/2025</a:t>
            </a:fld>
            <a:endParaRPr lang="es-CO"/>
          </a:p>
        </p:txBody>
      </p:sp>
      <p:sp>
        <p:nvSpPr>
          <p:cNvPr id="6" name="Marcador de pie de página 5">
            <a:extLst>
              <a:ext uri="{FF2B5EF4-FFF2-40B4-BE49-F238E27FC236}">
                <a16:creationId xmlns:a16="http://schemas.microsoft.com/office/drawing/2014/main" id="{B7D18C57-91D8-4B6A-81E4-BCA1F9E83B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F80A3C-FF67-4BE1-920A-6495D67A3B2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746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011E56-FC70-4236-A4FD-970A7EF7E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7EDF23-770B-4B51-A598-7B18E19BB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B574CAD-5B73-43E9-9EDC-A404B34F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BE92C-5A84-432B-8323-0297EAD04173}" type="datetimeFigureOut">
              <a:rPr lang="es-CO" smtClean="0"/>
              <a:t>13/11/2025</a:t>
            </a:fld>
            <a:endParaRPr lang="es-CO"/>
          </a:p>
        </p:txBody>
      </p:sp>
      <p:sp>
        <p:nvSpPr>
          <p:cNvPr id="5" name="Marcador de pie de página 4">
            <a:extLst>
              <a:ext uri="{FF2B5EF4-FFF2-40B4-BE49-F238E27FC236}">
                <a16:creationId xmlns:a16="http://schemas.microsoft.com/office/drawing/2014/main" id="{8407D5B3-9F67-4856-BD8B-E8D83F6A1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4E49F9E-6BEB-4842-BF26-92C54898D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887A9-BD08-47EA-B989-605B8DD28D7E}" type="slidenum">
              <a:rPr lang="es-CO" smtClean="0"/>
              <a:t>‹Nº›</a:t>
            </a:fld>
            <a:endParaRPr lang="es-CO"/>
          </a:p>
        </p:txBody>
      </p:sp>
    </p:spTree>
    <p:extLst>
      <p:ext uri="{BB962C8B-B14F-4D97-AF65-F5344CB8AC3E}">
        <p14:creationId xmlns:p14="http://schemas.microsoft.com/office/powerpoint/2010/main" val="117269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s://www.cloudskillsboost.google/public_profiles/c7e7936c-3e37-4bad-b822-74d40c49d0db" TargetMode="External"/><Relationship Id="rId3" Type="http://schemas.openxmlformats.org/officeDocument/2006/relationships/image" Target="../media/image2.jpg"/><Relationship Id="rId7" Type="http://schemas.openxmlformats.org/officeDocument/2006/relationships/hyperlink" Target="https://www.credly.com/go/p3Uwht3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jairoseoanes@unicesar.edu.c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70843" y="5148092"/>
            <a:ext cx="11392558" cy="830997"/>
          </a:xfrm>
          <a:prstGeom prst="rect">
            <a:avLst/>
          </a:prstGeom>
          <a:noFill/>
        </p:spPr>
        <p:txBody>
          <a:bodyPr wrap="square" rtlCol="0">
            <a:spAutoFit/>
          </a:bodyPr>
          <a:lstStyle/>
          <a:p>
            <a:r>
              <a:rPr lang="es-ES" sz="2400" b="1" dirty="0">
                <a:solidFill>
                  <a:srgbClr val="FFC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ESPECIALIZACION EN INGENIERIA DE SOFTWARE</a:t>
            </a:r>
          </a:p>
          <a:p>
            <a:r>
              <a:rPr lang="es-ES" sz="2400" b="1" dirty="0">
                <a:solidFill>
                  <a:srgbClr val="66FF66"/>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MODULO PATRONES DE DISEÑO DE SOFTWARE</a:t>
            </a:r>
            <a:endParaRPr lang="es-CO" sz="2400" b="1" dirty="0">
              <a:solidFill>
                <a:srgbClr val="66FF66"/>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77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Factory Method</a:t>
            </a:r>
            <a:endParaRPr lang="es-CO" sz="2800" b="1" dirty="0">
              <a:solidFill>
                <a:srgbClr val="FF0000"/>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9B5C634-9624-4734-92D8-C7F0D2B4E73E}"/>
              </a:ext>
            </a:extLst>
          </p:cNvPr>
          <p:cNvPicPr>
            <a:picLocks noChangeAspect="1"/>
          </p:cNvPicPr>
          <p:nvPr/>
        </p:nvPicPr>
        <p:blipFill>
          <a:blip r:embed="rId5"/>
          <a:stretch>
            <a:fillRect/>
          </a:stretch>
        </p:blipFill>
        <p:spPr>
          <a:xfrm>
            <a:off x="6500428" y="2988734"/>
            <a:ext cx="5623838" cy="3394162"/>
          </a:xfrm>
          <a:prstGeom prst="rect">
            <a:avLst/>
          </a:prstGeom>
        </p:spPr>
      </p:pic>
      <p:sp>
        <p:nvSpPr>
          <p:cNvPr id="5" name="Rectángulo 4">
            <a:extLst>
              <a:ext uri="{FF2B5EF4-FFF2-40B4-BE49-F238E27FC236}">
                <a16:creationId xmlns:a16="http://schemas.microsoft.com/office/drawing/2014/main" id="{BCD2E671-8305-4A5B-8EE4-D7F391280508}"/>
              </a:ext>
            </a:extLst>
          </p:cNvPr>
          <p:cNvSpPr/>
          <p:nvPr/>
        </p:nvSpPr>
        <p:spPr>
          <a:xfrm>
            <a:off x="345076" y="1724505"/>
            <a:ext cx="7681323" cy="369332"/>
          </a:xfrm>
          <a:prstGeom prst="rect">
            <a:avLst/>
          </a:prstGeom>
        </p:spPr>
        <p:txBody>
          <a:bodyPr wrap="square">
            <a:spAutoFit/>
          </a:bodyPr>
          <a:lstStyle/>
          <a:p>
            <a:pPr algn="ctr"/>
            <a:r>
              <a:rPr lang="es-MX" b="1" dirty="0"/>
              <a:t>Cuándo Utilizar Factory </a:t>
            </a:r>
            <a:r>
              <a:rPr lang="es-MX" b="1" dirty="0" err="1"/>
              <a:t>Method</a:t>
            </a:r>
            <a:endParaRPr lang="es-MX" b="1" dirty="0"/>
          </a:p>
        </p:txBody>
      </p:sp>
      <p:sp>
        <p:nvSpPr>
          <p:cNvPr id="6" name="Rectángulo 5">
            <a:extLst>
              <a:ext uri="{FF2B5EF4-FFF2-40B4-BE49-F238E27FC236}">
                <a16:creationId xmlns:a16="http://schemas.microsoft.com/office/drawing/2014/main" id="{ABE8E660-FDA4-4683-B728-A4DC4C6A0B7A}"/>
              </a:ext>
            </a:extLst>
          </p:cNvPr>
          <p:cNvSpPr/>
          <p:nvPr/>
        </p:nvSpPr>
        <p:spPr>
          <a:xfrm>
            <a:off x="67734" y="2262443"/>
            <a:ext cx="1837266" cy="954107"/>
          </a:xfrm>
          <a:prstGeom prst="rect">
            <a:avLst/>
          </a:prstGeom>
        </p:spPr>
        <p:txBody>
          <a:bodyPr wrap="square">
            <a:spAutoFit/>
          </a:bodyPr>
          <a:lstStyle/>
          <a:p>
            <a:pPr algn="ctr"/>
            <a:r>
              <a:rPr lang="es-MX" sz="1400" dirty="0"/>
              <a:t>No conoces por adelantado las clases exactas de los objetos que debes crear</a:t>
            </a:r>
          </a:p>
        </p:txBody>
      </p:sp>
      <p:sp>
        <p:nvSpPr>
          <p:cNvPr id="9" name="Rectángulo 8">
            <a:extLst>
              <a:ext uri="{FF2B5EF4-FFF2-40B4-BE49-F238E27FC236}">
                <a16:creationId xmlns:a16="http://schemas.microsoft.com/office/drawing/2014/main" id="{C6212B3A-3166-477D-83F7-0CDE2B60B5F1}"/>
              </a:ext>
            </a:extLst>
          </p:cNvPr>
          <p:cNvSpPr/>
          <p:nvPr/>
        </p:nvSpPr>
        <p:spPr>
          <a:xfrm>
            <a:off x="1987035" y="2262442"/>
            <a:ext cx="1625600" cy="954107"/>
          </a:xfrm>
          <a:prstGeom prst="rect">
            <a:avLst/>
          </a:prstGeom>
        </p:spPr>
        <p:txBody>
          <a:bodyPr wrap="square">
            <a:spAutoFit/>
          </a:bodyPr>
          <a:lstStyle/>
          <a:p>
            <a:pPr algn="ctr"/>
            <a:r>
              <a:rPr lang="es-MX" sz="1400" dirty="0"/>
              <a:t>Delegar la responsabilidad de creación de objetos a subclases</a:t>
            </a:r>
          </a:p>
        </p:txBody>
      </p:sp>
      <p:sp>
        <p:nvSpPr>
          <p:cNvPr id="10" name="Rectángulo 9">
            <a:extLst>
              <a:ext uri="{FF2B5EF4-FFF2-40B4-BE49-F238E27FC236}">
                <a16:creationId xmlns:a16="http://schemas.microsoft.com/office/drawing/2014/main" id="{08B5C9DA-BFD2-470B-8969-BE0D746F94A5}"/>
              </a:ext>
            </a:extLst>
          </p:cNvPr>
          <p:cNvSpPr/>
          <p:nvPr/>
        </p:nvSpPr>
        <p:spPr>
          <a:xfrm>
            <a:off x="3694671" y="2312391"/>
            <a:ext cx="2096528" cy="954107"/>
          </a:xfrm>
          <a:prstGeom prst="rect">
            <a:avLst/>
          </a:prstGeom>
        </p:spPr>
        <p:txBody>
          <a:bodyPr wrap="square">
            <a:spAutoFit/>
          </a:bodyPr>
          <a:lstStyle/>
          <a:p>
            <a:pPr algn="ctr"/>
            <a:r>
              <a:rPr lang="es-MX" sz="1400" dirty="0"/>
              <a:t>Permitir la extensión del sistema mediante nuevas implementaciones sin modificar el código base</a:t>
            </a:r>
          </a:p>
        </p:txBody>
      </p:sp>
      <p:sp>
        <p:nvSpPr>
          <p:cNvPr id="12" name="Rectángulo 11">
            <a:extLst>
              <a:ext uri="{FF2B5EF4-FFF2-40B4-BE49-F238E27FC236}">
                <a16:creationId xmlns:a16="http://schemas.microsoft.com/office/drawing/2014/main" id="{1FD292C6-9EC0-417A-B56F-577E9E782C91}"/>
              </a:ext>
            </a:extLst>
          </p:cNvPr>
          <p:cNvSpPr/>
          <p:nvPr/>
        </p:nvSpPr>
        <p:spPr>
          <a:xfrm>
            <a:off x="5779529" y="2262443"/>
            <a:ext cx="2360144" cy="1169551"/>
          </a:xfrm>
          <a:prstGeom prst="rect">
            <a:avLst/>
          </a:prstGeom>
        </p:spPr>
        <p:txBody>
          <a:bodyPr wrap="square">
            <a:spAutoFit/>
          </a:bodyPr>
          <a:lstStyle/>
          <a:p>
            <a:pPr algn="ctr"/>
            <a:r>
              <a:rPr lang="es-MX" sz="1400" dirty="0"/>
              <a:t>Seguir el principio de inversión de dependencias, inyectando abstracciones en lugar de implementaciones concretas</a:t>
            </a:r>
          </a:p>
        </p:txBody>
      </p:sp>
      <p:sp>
        <p:nvSpPr>
          <p:cNvPr id="19" name="Rectángulo 18">
            <a:extLst>
              <a:ext uri="{FF2B5EF4-FFF2-40B4-BE49-F238E27FC236}">
                <a16:creationId xmlns:a16="http://schemas.microsoft.com/office/drawing/2014/main" id="{7F4A39E8-3785-4462-9E82-01C6BCCB5DB9}"/>
              </a:ext>
            </a:extLst>
          </p:cNvPr>
          <p:cNvSpPr/>
          <p:nvPr/>
        </p:nvSpPr>
        <p:spPr>
          <a:xfrm>
            <a:off x="244698" y="4305212"/>
            <a:ext cx="6096000" cy="1815882"/>
          </a:xfrm>
          <a:prstGeom prst="rect">
            <a:avLst/>
          </a:prstGeom>
          <a:solidFill>
            <a:schemeClr val="bg1"/>
          </a:solidFill>
        </p:spPr>
        <p:txBody>
          <a:bodyPr wrap="square">
            <a:spAutoFit/>
          </a:bodyPr>
          <a:lstStyle/>
          <a:p>
            <a:pPr algn="just"/>
            <a:r>
              <a:rPr lang="es-CO" sz="1400" b="1" dirty="0" err="1"/>
              <a:t>Frameworks</a:t>
            </a:r>
            <a:r>
              <a:rPr lang="es-CO" sz="1400" b="1" dirty="0"/>
              <a:t> que permiten extender componentes </a:t>
            </a:r>
            <a:r>
              <a:rPr lang="es-CO" sz="1400" dirty="0"/>
              <a:t>(p. ej. </a:t>
            </a:r>
            <a:r>
              <a:rPr lang="es-CO" sz="1400" dirty="0" err="1"/>
              <a:t>GUIs</a:t>
            </a:r>
            <a:r>
              <a:rPr lang="es-CO" sz="1400" dirty="0"/>
              <a:t> que permiten nuevas ventanas, vistas o widgets).</a:t>
            </a:r>
            <a:r>
              <a:rPr lang="es-MX" sz="1400" dirty="0"/>
              <a:t>.</a:t>
            </a:r>
          </a:p>
          <a:p>
            <a:pPr marL="342900" indent="-342900" algn="just">
              <a:buAutoNum type="arabicPeriod"/>
            </a:pPr>
            <a:endParaRPr lang="es-MX" sz="1400" dirty="0"/>
          </a:p>
          <a:p>
            <a:pPr algn="just"/>
            <a:r>
              <a:rPr lang="es-MX" sz="1400" dirty="0"/>
              <a:t>Sistemas donde </a:t>
            </a:r>
            <a:r>
              <a:rPr lang="es-MX" sz="1400" b="1" dirty="0"/>
              <a:t>el tipo de objeto a crear depende de configuración o parámetros </a:t>
            </a:r>
            <a:r>
              <a:rPr lang="es-MX" sz="1400" dirty="0"/>
              <a:t>(</a:t>
            </a:r>
            <a:r>
              <a:rPr lang="es-MX" sz="1400" dirty="0" err="1"/>
              <a:t>plugins</a:t>
            </a:r>
            <a:r>
              <a:rPr lang="es-MX" sz="1400" dirty="0"/>
              <a:t>).</a:t>
            </a:r>
          </a:p>
          <a:p>
            <a:pPr algn="just"/>
            <a:endParaRPr lang="es-MX" sz="1400" dirty="0"/>
          </a:p>
          <a:p>
            <a:pPr algn="just"/>
            <a:r>
              <a:rPr lang="es-MX" sz="1400" b="1" dirty="0"/>
              <a:t>Construcción de objetos con variantes según plataforma </a:t>
            </a:r>
            <a:r>
              <a:rPr lang="es-MX" sz="1400" dirty="0"/>
              <a:t>(Windows/Mac/Linux) o contexto (modo test/producción).</a:t>
            </a:r>
          </a:p>
        </p:txBody>
      </p:sp>
      <p:sp>
        <p:nvSpPr>
          <p:cNvPr id="20" name="Rectángulo 19">
            <a:extLst>
              <a:ext uri="{FF2B5EF4-FFF2-40B4-BE49-F238E27FC236}">
                <a16:creationId xmlns:a16="http://schemas.microsoft.com/office/drawing/2014/main" id="{41FFAF5A-C87E-448E-AF87-D15D8AFF5C5F}"/>
              </a:ext>
            </a:extLst>
          </p:cNvPr>
          <p:cNvSpPr/>
          <p:nvPr/>
        </p:nvSpPr>
        <p:spPr>
          <a:xfrm>
            <a:off x="311598" y="3838466"/>
            <a:ext cx="6029100" cy="369332"/>
          </a:xfrm>
          <a:prstGeom prst="rect">
            <a:avLst/>
          </a:prstGeom>
          <a:solidFill>
            <a:srgbClr val="FFC000"/>
          </a:solidFill>
        </p:spPr>
        <p:txBody>
          <a:bodyPr wrap="square">
            <a:spAutoFit/>
          </a:bodyPr>
          <a:lstStyle/>
          <a:p>
            <a:pPr algn="ctr"/>
            <a:r>
              <a:rPr lang="es-MX" b="1" dirty="0"/>
              <a:t>Casos de Uso Comunes y Realistas</a:t>
            </a:r>
          </a:p>
        </p:txBody>
      </p:sp>
    </p:spTree>
    <p:extLst>
      <p:ext uri="{BB962C8B-B14F-4D97-AF65-F5344CB8AC3E}">
        <p14:creationId xmlns:p14="http://schemas.microsoft.com/office/powerpoint/2010/main" val="21461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Factory Method</a:t>
            </a:r>
            <a:endParaRPr lang="es-CO" sz="2800" b="1" dirty="0">
              <a:solidFill>
                <a:srgbClr val="FF0000"/>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9B5C634-9624-4734-92D8-C7F0D2B4E73E}"/>
              </a:ext>
            </a:extLst>
          </p:cNvPr>
          <p:cNvPicPr>
            <a:picLocks noChangeAspect="1"/>
          </p:cNvPicPr>
          <p:nvPr/>
        </p:nvPicPr>
        <p:blipFill>
          <a:blip r:embed="rId5"/>
          <a:stretch>
            <a:fillRect/>
          </a:stretch>
        </p:blipFill>
        <p:spPr>
          <a:xfrm>
            <a:off x="6707907" y="2329055"/>
            <a:ext cx="5484093" cy="3309821"/>
          </a:xfrm>
          <a:prstGeom prst="rect">
            <a:avLst/>
          </a:prstGeom>
        </p:spPr>
      </p:pic>
      <p:sp>
        <p:nvSpPr>
          <p:cNvPr id="16" name="Rectangle 2">
            <a:extLst>
              <a:ext uri="{FF2B5EF4-FFF2-40B4-BE49-F238E27FC236}">
                <a16:creationId xmlns:a16="http://schemas.microsoft.com/office/drawing/2014/main" id="{A1EFA596-855F-4417-8CED-1FA3F7725DE2}"/>
              </a:ext>
            </a:extLst>
          </p:cNvPr>
          <p:cNvSpPr>
            <a:spLocks noChangeArrowheads="1"/>
          </p:cNvSpPr>
          <p:nvPr/>
        </p:nvSpPr>
        <p:spPr bwMode="auto">
          <a:xfrm>
            <a:off x="177798" y="2030613"/>
            <a:ext cx="80518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chemeClr val="accent6"/>
                </a:solidFill>
                <a:effectLst/>
              </a:rPr>
              <a:t>✅ Ventajas</a:t>
            </a:r>
          </a:p>
          <a:p>
            <a:pPr marL="0" marR="0" lvl="0" indent="0" algn="l" defTabSz="914400" rtl="0" eaLnBrk="0" fontAlgn="base" latinLnBrk="0" hangingPunct="0">
              <a:lnSpc>
                <a:spcPct val="100000"/>
              </a:lnSpc>
              <a:spcBef>
                <a:spcPct val="0"/>
              </a:spcBef>
              <a:spcAft>
                <a:spcPct val="0"/>
              </a:spcAft>
              <a:buClrTx/>
              <a:buSzTx/>
              <a:tabLst/>
            </a:pPr>
            <a:endParaRPr lang="es-MX" altLang="es-MX" sz="1500"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1" i="0" u="none" strike="noStrike" cap="none" normalizeH="0" baseline="0" dirty="0">
                <a:ln>
                  <a:noFill/>
                </a:ln>
                <a:solidFill>
                  <a:schemeClr val="tx1"/>
                </a:solidFill>
                <a:effectLst/>
              </a:rPr>
              <a:t>Desacopla la creación de objetos del código que los utiliza.</a:t>
            </a:r>
            <a:endParaRPr kumimoji="0" lang="es-MX" altLang="es-MX" sz="15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0" i="0" u="none" strike="noStrike" cap="none" normalizeH="0" baseline="0" dirty="0">
                <a:ln>
                  <a:noFill/>
                </a:ln>
                <a:solidFill>
                  <a:schemeClr val="tx1"/>
                </a:solidFill>
                <a:effectLst/>
              </a:rPr>
              <a:t>Facilita el uso de </a:t>
            </a:r>
            <a:r>
              <a:rPr kumimoji="0" lang="es-MX" altLang="es-MX" sz="1500" b="1" i="0" u="none" strike="noStrike" cap="none" normalizeH="0" baseline="0" dirty="0">
                <a:ln>
                  <a:noFill/>
                </a:ln>
                <a:solidFill>
                  <a:schemeClr val="tx1"/>
                </a:solidFill>
                <a:effectLst/>
              </a:rPr>
              <a:t>polimorfismo</a:t>
            </a:r>
            <a:r>
              <a:rPr kumimoji="0" lang="es-MX" altLang="es-MX" sz="1500" b="0" i="0" u="none" strike="noStrike" cap="none" normalizeH="0" baseline="0" dirty="0">
                <a:ln>
                  <a:noFill/>
                </a:ln>
                <a:solidFill>
                  <a:schemeClr val="tx1"/>
                </a:solidFill>
                <a:effectLst/>
              </a:rPr>
              <a:t>, permitiendo instanciar objetos concretos sin conocer sus clases.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0" i="0" u="none" strike="noStrike" cap="none" normalizeH="0" baseline="0" dirty="0">
                <a:ln>
                  <a:noFill/>
                </a:ln>
                <a:solidFill>
                  <a:schemeClr val="tx1"/>
                </a:solidFill>
                <a:effectLst/>
              </a:rPr>
              <a:t>Cumple con el principio SRP: cada clase tiene una responsabilidad bien definida.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0" i="0" u="none" strike="noStrike" cap="none" normalizeH="0" baseline="0" dirty="0">
                <a:ln>
                  <a:noFill/>
                </a:ln>
                <a:solidFill>
                  <a:schemeClr val="tx1"/>
                </a:solidFill>
                <a:effectLst/>
              </a:rPr>
              <a:t>Favorece la extensión del sistema sin necesidad de modificar código existente (</a:t>
            </a:r>
            <a:r>
              <a:rPr kumimoji="0" lang="es-MX" altLang="es-MX" sz="1500" b="1" i="0" u="none" strike="noStrike" cap="none" normalizeH="0" baseline="0" dirty="0">
                <a:ln>
                  <a:noFill/>
                </a:ln>
                <a:solidFill>
                  <a:schemeClr val="tx1"/>
                </a:solidFill>
                <a:effectLst/>
              </a:rPr>
              <a:t>OCP</a:t>
            </a:r>
            <a:r>
              <a:rPr kumimoji="0" lang="es-MX" altLang="es-MX" sz="1500" b="0" i="0" u="none" strike="noStrike" cap="none" normalizeH="0" baseline="0" dirty="0">
                <a:ln>
                  <a:noFill/>
                </a:ln>
                <a:solidFill>
                  <a:schemeClr val="tx1"/>
                </a:solidFill>
                <a:effectLst/>
              </a:rPr>
              <a:t>).</a:t>
            </a:r>
            <a:endParaRPr kumimoji="0" lang="es-MX" altLang="es-MX" sz="1500" b="0" i="0" u="none" strike="noStrike" cap="none" normalizeH="0" baseline="0" dirty="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B63F1ED2-CD19-4299-A4CD-17072082E0CF}"/>
              </a:ext>
            </a:extLst>
          </p:cNvPr>
          <p:cNvSpPr>
            <a:spLocks noChangeArrowheads="1"/>
          </p:cNvSpPr>
          <p:nvPr/>
        </p:nvSpPr>
        <p:spPr bwMode="auto">
          <a:xfrm>
            <a:off x="177798" y="4200192"/>
            <a:ext cx="723469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500" b="1" i="0" u="none" strike="noStrike" cap="none" normalizeH="0" baseline="0" dirty="0">
                <a:ln>
                  <a:noFill/>
                </a:ln>
                <a:solidFill>
                  <a:srgbClr val="FF0000"/>
                </a:solidFill>
                <a:effectLst/>
              </a:rPr>
              <a:t>❌ Desventajas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500" b="1"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1" i="0" u="none" strike="noStrike" cap="none" normalizeH="0" baseline="0" dirty="0">
                <a:ln>
                  <a:noFill/>
                </a:ln>
                <a:solidFill>
                  <a:schemeClr val="tx1"/>
                </a:solidFill>
                <a:effectLst/>
              </a:rPr>
              <a:t>Mayor número de clases</a:t>
            </a:r>
            <a:r>
              <a:rPr kumimoji="0" lang="es-MX" altLang="es-MX" sz="1500" b="0" i="0" u="none" strike="noStrike" cap="none" normalizeH="0" baseline="0" dirty="0">
                <a:ln>
                  <a:noFill/>
                </a:ln>
                <a:solidFill>
                  <a:schemeClr val="tx1"/>
                </a:solidFill>
                <a:effectLst/>
              </a:rPr>
              <a:t> en el sistema, ya que cada tipo de producto requiere una subclase creadora.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sz="1500" b="0" i="0" u="none" strike="noStrike" cap="none" normalizeH="0" baseline="0" dirty="0">
                <a:ln>
                  <a:noFill/>
                </a:ln>
                <a:solidFill>
                  <a:schemeClr val="tx1"/>
                </a:solidFill>
                <a:effectLst/>
              </a:rPr>
              <a:t>Puede introducir </a:t>
            </a:r>
            <a:r>
              <a:rPr kumimoji="0" lang="es-MX" altLang="es-MX" sz="1500" b="1" i="0" u="none" strike="noStrike" cap="none" normalizeH="0" baseline="0" dirty="0">
                <a:ln>
                  <a:noFill/>
                </a:ln>
                <a:solidFill>
                  <a:schemeClr val="tx1"/>
                </a:solidFill>
                <a:effectLst/>
              </a:rPr>
              <a:t>complejidad innecesaria</a:t>
            </a:r>
            <a:r>
              <a:rPr kumimoji="0" lang="es-MX" altLang="es-MX" sz="1500" b="0" i="0" u="none" strike="noStrike" cap="none" normalizeH="0" baseline="0" dirty="0">
                <a:ln>
                  <a:noFill/>
                </a:ln>
                <a:solidFill>
                  <a:schemeClr val="tx1"/>
                </a:solidFill>
                <a:effectLst/>
              </a:rPr>
              <a:t> si la lógica de creación no varía mucho o si solo hay un tipo de producto.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MX" altLang="es-MX" sz="1500" dirty="0"/>
              <a:t>E</a:t>
            </a:r>
            <a:r>
              <a:rPr kumimoji="0" lang="es-MX" altLang="es-MX" sz="1500" b="0" i="0" u="none" strike="noStrike" cap="none" normalizeH="0" baseline="0" dirty="0">
                <a:ln>
                  <a:noFill/>
                </a:ln>
                <a:solidFill>
                  <a:schemeClr val="tx1"/>
                </a:solidFill>
                <a:effectLst/>
              </a:rPr>
              <a:t>n algunos casos, puede dificultar el </a:t>
            </a:r>
            <a:r>
              <a:rPr kumimoji="0" lang="es-MX" altLang="es-MX" sz="1500" b="1" i="0" u="none" strike="noStrike" cap="none" normalizeH="0" baseline="0" dirty="0" err="1">
                <a:ln>
                  <a:noFill/>
                </a:ln>
                <a:solidFill>
                  <a:schemeClr val="tx1"/>
                </a:solidFill>
                <a:effectLst/>
              </a:rPr>
              <a:t>debugging</a:t>
            </a:r>
            <a:r>
              <a:rPr kumimoji="0" lang="es-MX" altLang="es-MX" sz="1500" b="1" i="0" u="none" strike="noStrike" cap="none" normalizeH="0" baseline="0" dirty="0">
                <a:ln>
                  <a:noFill/>
                </a:ln>
                <a:solidFill>
                  <a:schemeClr val="tx1"/>
                </a:solidFill>
                <a:effectLst/>
              </a:rPr>
              <a:t> y trazabilidad</a:t>
            </a:r>
            <a:r>
              <a:rPr kumimoji="0" lang="es-MX" altLang="es-MX" sz="1500" b="0" i="0" u="none" strike="noStrike" cap="none" normalizeH="0" baseline="0" dirty="0">
                <a:ln>
                  <a:noFill/>
                </a:ln>
                <a:solidFill>
                  <a:schemeClr val="tx1"/>
                </a:solidFill>
                <a:effectLst/>
              </a:rPr>
              <a:t> al abstraer demasiado el proceso de instanciación.</a:t>
            </a:r>
            <a:endParaRPr kumimoji="0" lang="es-MX" altLang="es-MX"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290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0F41FAC-47BD-46C4-9E6A-C4C80B1AE02C}"/>
              </a:ext>
            </a:extLst>
          </p:cNvPr>
          <p:cNvSpPr txBox="1"/>
          <p:nvPr/>
        </p:nvSpPr>
        <p:spPr>
          <a:xfrm>
            <a:off x="114349" y="1621849"/>
            <a:ext cx="5533416" cy="1477328"/>
          </a:xfrm>
          <a:prstGeom prst="rect">
            <a:avLst/>
          </a:prstGeom>
          <a:solidFill>
            <a:schemeClr val="accent4">
              <a:lumMod val="40000"/>
              <a:lumOff val="60000"/>
            </a:schemeClr>
          </a:solidFill>
        </p:spPr>
        <p:txBody>
          <a:bodyPr wrap="square" rtlCol="0">
            <a:spAutoFit/>
          </a:bodyPr>
          <a:lstStyle/>
          <a:p>
            <a:pPr algn="ctr"/>
            <a:r>
              <a:rPr lang="es-MX" dirty="0"/>
              <a:t>El patrón </a:t>
            </a:r>
            <a:r>
              <a:rPr lang="es-MX" b="1" dirty="0"/>
              <a:t>Abstract Factory </a:t>
            </a:r>
            <a:r>
              <a:rPr lang="es-MX" dirty="0"/>
              <a:t>proporciona una interfaz para crear familias de objetos relacionados sin especificar sus clases concretas. Este patrón es especialmente útil cuando el sistema debe ser independiente de cómo se crean, componen y representan sus productos.</a:t>
            </a:r>
            <a:endParaRPr lang="es-MX" sz="2400" b="1" dirty="0"/>
          </a:p>
        </p:txBody>
      </p:sp>
      <p:pic>
        <p:nvPicPr>
          <p:cNvPr id="5" name="Imagen 4">
            <a:extLst>
              <a:ext uri="{FF2B5EF4-FFF2-40B4-BE49-F238E27FC236}">
                <a16:creationId xmlns:a16="http://schemas.microsoft.com/office/drawing/2014/main" id="{C76EDE2D-95CA-4330-9224-1C97CFD1F827}"/>
              </a:ext>
            </a:extLst>
          </p:cNvPr>
          <p:cNvPicPr>
            <a:picLocks noChangeAspect="1"/>
          </p:cNvPicPr>
          <p:nvPr/>
        </p:nvPicPr>
        <p:blipFill>
          <a:blip r:embed="rId5"/>
          <a:stretch>
            <a:fillRect/>
          </a:stretch>
        </p:blipFill>
        <p:spPr>
          <a:xfrm>
            <a:off x="526227" y="3099177"/>
            <a:ext cx="5005284" cy="3690201"/>
          </a:xfrm>
          <a:prstGeom prst="rect">
            <a:avLst/>
          </a:prstGeom>
        </p:spPr>
      </p:pic>
      <p:sp>
        <p:nvSpPr>
          <p:cNvPr id="12" name="CuadroTexto 11">
            <a:extLst>
              <a:ext uri="{FF2B5EF4-FFF2-40B4-BE49-F238E27FC236}">
                <a16:creationId xmlns:a16="http://schemas.microsoft.com/office/drawing/2014/main" id="{2B145B94-00DA-4A58-AA97-26F8443B7831}"/>
              </a:ext>
            </a:extLst>
          </p:cNvPr>
          <p:cNvSpPr txBox="1"/>
          <p:nvPr/>
        </p:nvSpPr>
        <p:spPr>
          <a:xfrm>
            <a:off x="6096001" y="2228796"/>
            <a:ext cx="5855746" cy="369332"/>
          </a:xfrm>
          <a:prstGeom prst="rect">
            <a:avLst/>
          </a:prstGeom>
          <a:solidFill>
            <a:schemeClr val="accent6"/>
          </a:solidFill>
        </p:spPr>
        <p:txBody>
          <a:bodyPr wrap="square" rtlCol="0">
            <a:spAutoFit/>
          </a:bodyPr>
          <a:lstStyle/>
          <a:p>
            <a:pPr algn="ctr"/>
            <a:r>
              <a:rPr lang="es-MX" b="1" dirty="0"/>
              <a:t>PROBLEMAS QUE RESULVE</a:t>
            </a:r>
            <a:endParaRPr lang="es-CO" b="1" dirty="0"/>
          </a:p>
        </p:txBody>
      </p:sp>
      <p:sp>
        <p:nvSpPr>
          <p:cNvPr id="15" name="Rectángulo 14">
            <a:extLst>
              <a:ext uri="{FF2B5EF4-FFF2-40B4-BE49-F238E27FC236}">
                <a16:creationId xmlns:a16="http://schemas.microsoft.com/office/drawing/2014/main" id="{FC2B9B52-0448-43A8-B70F-ABE0542B7448}"/>
              </a:ext>
            </a:extLst>
          </p:cNvPr>
          <p:cNvSpPr/>
          <p:nvPr/>
        </p:nvSpPr>
        <p:spPr>
          <a:xfrm>
            <a:off x="6059643" y="2810987"/>
            <a:ext cx="5887942" cy="3416320"/>
          </a:xfrm>
          <a:prstGeom prst="rect">
            <a:avLst/>
          </a:prstGeom>
          <a:solidFill>
            <a:schemeClr val="bg1"/>
          </a:solidFill>
        </p:spPr>
        <p:txBody>
          <a:bodyPr wrap="square">
            <a:spAutoFit/>
          </a:bodyPr>
          <a:lstStyle/>
          <a:p>
            <a:pPr marL="285750" indent="-285750" algn="just">
              <a:buFont typeface="Wingdings" panose="05000000000000000000" pitchFamily="2" charset="2"/>
              <a:buChar char="ü"/>
            </a:pPr>
            <a:r>
              <a:rPr lang="es-MX" dirty="0"/>
              <a:t>Evita la dependencia directa de clases concretas, promoviendo </a:t>
            </a:r>
            <a:r>
              <a:rPr lang="es-MX" b="1" dirty="0"/>
              <a:t>bajo acoplamiento</a:t>
            </a:r>
            <a:r>
              <a:rPr lang="es-MX" dirty="0"/>
              <a:t>.</a:t>
            </a:r>
          </a:p>
          <a:p>
            <a:pPr marL="285750" indent="-285750" algn="just">
              <a:buFont typeface="Wingdings" panose="05000000000000000000" pitchFamily="2" charset="2"/>
              <a:buChar char="ü"/>
            </a:pPr>
            <a:endParaRPr lang="es-MX" dirty="0"/>
          </a:p>
          <a:p>
            <a:pPr marL="285750" indent="-285750" algn="just">
              <a:buFont typeface="Wingdings" panose="05000000000000000000" pitchFamily="2" charset="2"/>
              <a:buChar char="ü"/>
            </a:pPr>
            <a:r>
              <a:rPr lang="es-MX" dirty="0"/>
              <a:t>Permite mantener la </a:t>
            </a:r>
            <a:r>
              <a:rPr lang="es-MX" b="1" dirty="0"/>
              <a:t>consistencia entre múltiples objetos </a:t>
            </a:r>
            <a:r>
              <a:rPr lang="es-MX" dirty="0"/>
              <a:t>relacionados.</a:t>
            </a:r>
          </a:p>
          <a:p>
            <a:pPr marL="285750" indent="-285750" algn="just">
              <a:buFont typeface="Wingdings" panose="05000000000000000000" pitchFamily="2" charset="2"/>
              <a:buChar char="ü"/>
            </a:pPr>
            <a:endParaRPr lang="es-MX" dirty="0"/>
          </a:p>
          <a:p>
            <a:pPr marL="285750" indent="-285750" algn="just">
              <a:buFont typeface="Wingdings" panose="05000000000000000000" pitchFamily="2" charset="2"/>
              <a:buChar char="ü"/>
            </a:pPr>
            <a:r>
              <a:rPr lang="es-MX" dirty="0"/>
              <a:t>Facilita la </a:t>
            </a:r>
            <a:r>
              <a:rPr lang="es-MX" b="1" dirty="0"/>
              <a:t>sustitución de familias de productos completas </a:t>
            </a:r>
            <a:r>
              <a:rPr lang="es-MX" dirty="0"/>
              <a:t>(por ejemplo, cambiar temas visuales o estilos de UI) sin modificar el código cliente.</a:t>
            </a:r>
          </a:p>
          <a:p>
            <a:pPr marL="285750" indent="-285750" algn="just">
              <a:buFont typeface="Wingdings" panose="05000000000000000000" pitchFamily="2" charset="2"/>
              <a:buChar char="ü"/>
            </a:pPr>
            <a:endParaRPr lang="es-MX" dirty="0"/>
          </a:p>
          <a:p>
            <a:pPr marL="285750" indent="-285750" algn="just">
              <a:buFont typeface="Wingdings" panose="05000000000000000000" pitchFamily="2" charset="2"/>
              <a:buChar char="ü"/>
            </a:pPr>
            <a:r>
              <a:rPr lang="es-MX" dirty="0"/>
              <a:t>Resuelve el problema de instanciación cuando hay </a:t>
            </a:r>
            <a:r>
              <a:rPr lang="es-MX" b="1" dirty="0"/>
              <a:t>familias de objetos interdependientes</a:t>
            </a:r>
            <a:r>
              <a:rPr lang="es-MX" dirty="0"/>
              <a:t>.</a:t>
            </a:r>
            <a:endParaRPr lang="es-CO" dirty="0"/>
          </a:p>
        </p:txBody>
      </p:sp>
    </p:spTree>
    <p:extLst>
      <p:ext uri="{BB962C8B-B14F-4D97-AF65-F5344CB8AC3E}">
        <p14:creationId xmlns:p14="http://schemas.microsoft.com/office/powerpoint/2010/main" val="3859030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D61C3CB2-EF6C-4EA0-AEFF-099CBABEFE29}"/>
              </a:ext>
            </a:extLst>
          </p:cNvPr>
          <p:cNvSpPr txBox="1"/>
          <p:nvPr/>
        </p:nvSpPr>
        <p:spPr>
          <a:xfrm>
            <a:off x="244698" y="1935334"/>
            <a:ext cx="5349278" cy="4185761"/>
          </a:xfrm>
          <a:prstGeom prst="rect">
            <a:avLst/>
          </a:prstGeom>
          <a:solidFill>
            <a:schemeClr val="bg1"/>
          </a:solidFill>
        </p:spPr>
        <p:txBody>
          <a:bodyPr wrap="square" rtlCol="0">
            <a:spAutoFit/>
          </a:bodyPr>
          <a:lstStyle/>
          <a:p>
            <a:pPr algn="just"/>
            <a:r>
              <a:rPr lang="es-MX" sz="1600" b="1" dirty="0"/>
              <a:t>Client</a:t>
            </a:r>
            <a:r>
              <a:rPr lang="es-MX" sz="1600" dirty="0"/>
              <a:t>: Quien dispara la ejecución del patrón.</a:t>
            </a:r>
          </a:p>
          <a:p>
            <a:pPr algn="just"/>
            <a:endParaRPr lang="es-MX" sz="1600" dirty="0"/>
          </a:p>
          <a:p>
            <a:pPr algn="just"/>
            <a:r>
              <a:rPr lang="es-MX" sz="1600" b="1" dirty="0" err="1"/>
              <a:t>AbstractProduct</a:t>
            </a:r>
            <a:r>
              <a:rPr lang="es-MX" sz="1600" b="1" dirty="0"/>
              <a:t> (A, B)</a:t>
            </a:r>
            <a:r>
              <a:rPr lang="es-MX" sz="1600" dirty="0"/>
              <a:t>: Interfaces que definen la estructura de los objetos para crear familias.</a:t>
            </a:r>
          </a:p>
          <a:p>
            <a:pPr algn="just"/>
            <a:endParaRPr lang="es-MX" sz="1600" dirty="0"/>
          </a:p>
          <a:p>
            <a:pPr algn="just"/>
            <a:r>
              <a:rPr lang="es-MX" sz="1600" b="1" dirty="0"/>
              <a:t>ConcreteProduct (A, B)</a:t>
            </a:r>
            <a:r>
              <a:rPr lang="es-MX" sz="1600" dirty="0"/>
              <a:t>: Clases que heredan de </a:t>
            </a:r>
            <a:r>
              <a:rPr lang="es-MX" sz="1600" b="1" dirty="0" err="1"/>
              <a:t>AbstractProduct</a:t>
            </a:r>
            <a:r>
              <a:rPr lang="es-MX" sz="1600" dirty="0"/>
              <a:t> con el fin de implementar familias de objetos concretos.</a:t>
            </a:r>
          </a:p>
          <a:p>
            <a:pPr algn="just"/>
            <a:endParaRPr lang="es-MX" sz="1600" dirty="0"/>
          </a:p>
          <a:p>
            <a:pPr algn="just"/>
            <a:r>
              <a:rPr lang="es-MX" sz="1600" b="1" dirty="0" err="1"/>
              <a:t>AbstractFactory</a:t>
            </a:r>
            <a:r>
              <a:rPr lang="es-MX" sz="1600" dirty="0"/>
              <a:t>: Define la estructura de las fábricas y deben proporcionar un método para cada clase de la familia</a:t>
            </a:r>
          </a:p>
          <a:p>
            <a:pPr algn="just"/>
            <a:endParaRPr lang="es-MX" sz="1600" dirty="0"/>
          </a:p>
          <a:p>
            <a:pPr algn="just"/>
            <a:r>
              <a:rPr lang="es-MX" sz="1600" b="1" dirty="0" err="1"/>
              <a:t>ConcreteFactory</a:t>
            </a:r>
            <a:r>
              <a:rPr lang="es-MX" sz="1600" dirty="0"/>
              <a:t>: Representan las fábricas concretas que servirán para crear las instancias de todas las clases de la familia. En esta clase debe existir un método para crear cada una de las clases de la familia.</a:t>
            </a:r>
          </a:p>
        </p:txBody>
      </p:sp>
      <p:pic>
        <p:nvPicPr>
          <p:cNvPr id="5" name="Imagen 4">
            <a:extLst>
              <a:ext uri="{FF2B5EF4-FFF2-40B4-BE49-F238E27FC236}">
                <a16:creationId xmlns:a16="http://schemas.microsoft.com/office/drawing/2014/main" id="{C76EDE2D-95CA-4330-9224-1C97CFD1F827}"/>
              </a:ext>
            </a:extLst>
          </p:cNvPr>
          <p:cNvPicPr>
            <a:picLocks noChangeAspect="1"/>
          </p:cNvPicPr>
          <p:nvPr/>
        </p:nvPicPr>
        <p:blipFill>
          <a:blip r:embed="rId5"/>
          <a:stretch>
            <a:fillRect/>
          </a:stretch>
        </p:blipFill>
        <p:spPr>
          <a:xfrm>
            <a:off x="5837526" y="1898114"/>
            <a:ext cx="6109776" cy="4504500"/>
          </a:xfrm>
          <a:prstGeom prst="rect">
            <a:avLst/>
          </a:prstGeom>
        </p:spPr>
      </p:pic>
    </p:spTree>
    <p:extLst>
      <p:ext uri="{BB962C8B-B14F-4D97-AF65-F5344CB8AC3E}">
        <p14:creationId xmlns:p14="http://schemas.microsoft.com/office/powerpoint/2010/main" val="376365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D61C3CB2-EF6C-4EA0-AEFF-099CBABEFE29}"/>
              </a:ext>
            </a:extLst>
          </p:cNvPr>
          <p:cNvSpPr txBox="1"/>
          <p:nvPr/>
        </p:nvSpPr>
        <p:spPr>
          <a:xfrm>
            <a:off x="244698" y="2333685"/>
            <a:ext cx="5504169" cy="3970318"/>
          </a:xfrm>
          <a:prstGeom prst="rect">
            <a:avLst/>
          </a:prstGeom>
          <a:solidFill>
            <a:schemeClr val="bg1"/>
          </a:solidFill>
        </p:spPr>
        <p:txBody>
          <a:bodyPr wrap="square" rtlCol="0">
            <a:spAutoFit/>
          </a:bodyPr>
          <a:lstStyle/>
          <a:p>
            <a:pPr marL="285750" indent="-285750" algn="just">
              <a:buFont typeface="Arial" panose="020B0604020202020204" pitchFamily="34" charset="0"/>
              <a:buChar char="•"/>
            </a:pPr>
            <a:r>
              <a:rPr lang="es-MX" dirty="0"/>
              <a:t>El sistema debe ser </a:t>
            </a:r>
            <a:r>
              <a:rPr lang="es-MX" b="1" dirty="0"/>
              <a:t>independiente de cómo se crean, componen y representan sus productos</a:t>
            </a:r>
            <a:r>
              <a:rPr lang="es-MX" dirty="0"/>
              <a:t>.</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Se necesita trabajar con </a:t>
            </a:r>
            <a:r>
              <a:rPr lang="es-MX" b="1" dirty="0"/>
              <a:t>familias de productos relacionados</a:t>
            </a:r>
            <a:r>
              <a:rPr lang="es-MX" dirty="0"/>
              <a:t> que deben ser utilizados juntos (por ejemplo, GUI multiplataforma, temas de una aplicación, servicios REST vs SOAP).</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Deseas </a:t>
            </a:r>
            <a:r>
              <a:rPr lang="es-MX" b="1" dirty="0"/>
              <a:t>encapsular la creación lógica de múltiples objetos</a:t>
            </a:r>
            <a:r>
              <a:rPr lang="es-MX" dirty="0"/>
              <a:t>.</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Quieres aplicar el </a:t>
            </a:r>
            <a:r>
              <a:rPr lang="es-MX" b="1" dirty="0"/>
              <a:t>principio de inversión de dependencias</a:t>
            </a:r>
            <a:r>
              <a:rPr lang="es-MX" dirty="0"/>
              <a:t> (DIP), programando contra interfaces en lugar de implementaciones.</a:t>
            </a:r>
            <a:endParaRPr lang="es-MX" b="1" dirty="0"/>
          </a:p>
        </p:txBody>
      </p:sp>
      <p:pic>
        <p:nvPicPr>
          <p:cNvPr id="5" name="Imagen 4">
            <a:extLst>
              <a:ext uri="{FF2B5EF4-FFF2-40B4-BE49-F238E27FC236}">
                <a16:creationId xmlns:a16="http://schemas.microsoft.com/office/drawing/2014/main" id="{C76EDE2D-95CA-4330-9224-1C97CFD1F827}"/>
              </a:ext>
            </a:extLst>
          </p:cNvPr>
          <p:cNvPicPr>
            <a:picLocks noChangeAspect="1"/>
          </p:cNvPicPr>
          <p:nvPr/>
        </p:nvPicPr>
        <p:blipFill>
          <a:blip r:embed="rId5"/>
          <a:stretch>
            <a:fillRect/>
          </a:stretch>
        </p:blipFill>
        <p:spPr>
          <a:xfrm>
            <a:off x="6038572" y="1873519"/>
            <a:ext cx="5680552" cy="4188050"/>
          </a:xfrm>
          <a:prstGeom prst="rect">
            <a:avLst/>
          </a:prstGeom>
        </p:spPr>
      </p:pic>
      <p:sp>
        <p:nvSpPr>
          <p:cNvPr id="2" name="Rectángulo 1">
            <a:extLst>
              <a:ext uri="{FF2B5EF4-FFF2-40B4-BE49-F238E27FC236}">
                <a16:creationId xmlns:a16="http://schemas.microsoft.com/office/drawing/2014/main" id="{D5997F89-CD38-4B12-B912-77F75A74BB94}"/>
              </a:ext>
            </a:extLst>
          </p:cNvPr>
          <p:cNvSpPr/>
          <p:nvPr/>
        </p:nvSpPr>
        <p:spPr>
          <a:xfrm>
            <a:off x="244699" y="1884277"/>
            <a:ext cx="5632004" cy="369332"/>
          </a:xfrm>
          <a:prstGeom prst="rect">
            <a:avLst/>
          </a:prstGeom>
          <a:solidFill>
            <a:schemeClr val="accent4"/>
          </a:solidFill>
        </p:spPr>
        <p:txBody>
          <a:bodyPr wrap="square">
            <a:spAutoFit/>
          </a:bodyPr>
          <a:lstStyle/>
          <a:p>
            <a:pPr algn="ctr"/>
            <a:r>
              <a:rPr lang="es-MX" b="1" dirty="0"/>
              <a:t>Cuando Utilizar Abstract Factory</a:t>
            </a:r>
          </a:p>
        </p:txBody>
      </p:sp>
    </p:spTree>
    <p:extLst>
      <p:ext uri="{BB962C8B-B14F-4D97-AF65-F5344CB8AC3E}">
        <p14:creationId xmlns:p14="http://schemas.microsoft.com/office/powerpoint/2010/main" val="193775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D61C3CB2-EF6C-4EA0-AEFF-099CBABEFE29}"/>
              </a:ext>
            </a:extLst>
          </p:cNvPr>
          <p:cNvSpPr txBox="1"/>
          <p:nvPr/>
        </p:nvSpPr>
        <p:spPr>
          <a:xfrm>
            <a:off x="244698" y="2333685"/>
            <a:ext cx="5504169" cy="3970318"/>
          </a:xfrm>
          <a:prstGeom prst="rect">
            <a:avLst/>
          </a:prstGeom>
          <a:solidFill>
            <a:schemeClr val="bg1"/>
          </a:solidFill>
        </p:spPr>
        <p:txBody>
          <a:bodyPr wrap="square" rtlCol="0">
            <a:spAutoFit/>
          </a:bodyPr>
          <a:lstStyle/>
          <a:p>
            <a:pPr marL="285750" indent="-285750" algn="just">
              <a:buFont typeface="Arial" panose="020B0604020202020204" pitchFamily="34" charset="0"/>
              <a:buChar char="•"/>
            </a:pPr>
            <a:r>
              <a:rPr lang="es-MX" dirty="0"/>
              <a:t>El sistema debe ser </a:t>
            </a:r>
            <a:r>
              <a:rPr lang="es-MX" b="1" dirty="0"/>
              <a:t>independiente de cómo se crean, componen y representan sus productos</a:t>
            </a:r>
            <a:r>
              <a:rPr lang="es-MX" dirty="0"/>
              <a:t>.</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Se necesita trabajar con </a:t>
            </a:r>
            <a:r>
              <a:rPr lang="es-MX" b="1" dirty="0"/>
              <a:t>familias de productos relacionados</a:t>
            </a:r>
            <a:r>
              <a:rPr lang="es-MX" dirty="0"/>
              <a:t> que deben ser utilizados juntos (por ejemplo, GUI multiplataforma, temas de una aplicación, servicios REST vs SOAP).</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Deseas </a:t>
            </a:r>
            <a:r>
              <a:rPr lang="es-MX" b="1" dirty="0"/>
              <a:t>encapsular la creación lógica de múltiples objetos</a:t>
            </a:r>
            <a:r>
              <a:rPr lang="es-MX" dirty="0"/>
              <a:t>.</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Quieres aplicar el </a:t>
            </a:r>
            <a:r>
              <a:rPr lang="es-MX" b="1" dirty="0"/>
              <a:t>principio de inversión de dependencias</a:t>
            </a:r>
            <a:r>
              <a:rPr lang="es-MX" dirty="0"/>
              <a:t> (DIP), programando contra interfaces en lugar de implementaciones.</a:t>
            </a:r>
            <a:endParaRPr lang="es-MX" b="1" dirty="0"/>
          </a:p>
        </p:txBody>
      </p:sp>
      <p:pic>
        <p:nvPicPr>
          <p:cNvPr id="5" name="Imagen 4">
            <a:extLst>
              <a:ext uri="{FF2B5EF4-FFF2-40B4-BE49-F238E27FC236}">
                <a16:creationId xmlns:a16="http://schemas.microsoft.com/office/drawing/2014/main" id="{C76EDE2D-95CA-4330-9224-1C97CFD1F827}"/>
              </a:ext>
            </a:extLst>
          </p:cNvPr>
          <p:cNvPicPr>
            <a:picLocks noChangeAspect="1"/>
          </p:cNvPicPr>
          <p:nvPr/>
        </p:nvPicPr>
        <p:blipFill>
          <a:blip r:embed="rId5"/>
          <a:stretch>
            <a:fillRect/>
          </a:stretch>
        </p:blipFill>
        <p:spPr>
          <a:xfrm>
            <a:off x="6038572" y="1873519"/>
            <a:ext cx="5680552" cy="4188050"/>
          </a:xfrm>
          <a:prstGeom prst="rect">
            <a:avLst/>
          </a:prstGeom>
        </p:spPr>
      </p:pic>
      <p:sp>
        <p:nvSpPr>
          <p:cNvPr id="2" name="Rectángulo 1">
            <a:extLst>
              <a:ext uri="{FF2B5EF4-FFF2-40B4-BE49-F238E27FC236}">
                <a16:creationId xmlns:a16="http://schemas.microsoft.com/office/drawing/2014/main" id="{D5997F89-CD38-4B12-B912-77F75A74BB94}"/>
              </a:ext>
            </a:extLst>
          </p:cNvPr>
          <p:cNvSpPr/>
          <p:nvPr/>
        </p:nvSpPr>
        <p:spPr>
          <a:xfrm>
            <a:off x="244699" y="1884277"/>
            <a:ext cx="5632004" cy="369332"/>
          </a:xfrm>
          <a:prstGeom prst="rect">
            <a:avLst/>
          </a:prstGeom>
          <a:solidFill>
            <a:schemeClr val="accent4"/>
          </a:solidFill>
        </p:spPr>
        <p:txBody>
          <a:bodyPr wrap="square">
            <a:spAutoFit/>
          </a:bodyPr>
          <a:lstStyle/>
          <a:p>
            <a:pPr algn="ctr"/>
            <a:r>
              <a:rPr lang="es-MX" b="1" dirty="0"/>
              <a:t>Cuando Utilizar Abstract Factory</a:t>
            </a:r>
          </a:p>
        </p:txBody>
      </p:sp>
    </p:spTree>
    <p:extLst>
      <p:ext uri="{BB962C8B-B14F-4D97-AF65-F5344CB8AC3E}">
        <p14:creationId xmlns:p14="http://schemas.microsoft.com/office/powerpoint/2010/main" val="198495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5997F89-CD38-4B12-B912-77F75A74BB94}"/>
              </a:ext>
            </a:extLst>
          </p:cNvPr>
          <p:cNvSpPr/>
          <p:nvPr/>
        </p:nvSpPr>
        <p:spPr>
          <a:xfrm>
            <a:off x="244697" y="1688853"/>
            <a:ext cx="5747311" cy="369332"/>
          </a:xfrm>
          <a:prstGeom prst="rect">
            <a:avLst/>
          </a:prstGeom>
          <a:solidFill>
            <a:schemeClr val="accent6"/>
          </a:solidFill>
        </p:spPr>
        <p:txBody>
          <a:bodyPr wrap="square">
            <a:spAutoFit/>
          </a:bodyPr>
          <a:lstStyle/>
          <a:p>
            <a:pPr algn="ctr"/>
            <a:r>
              <a:rPr lang="es-MX" b="1" dirty="0"/>
              <a:t>Casos de uso comunes</a:t>
            </a:r>
          </a:p>
        </p:txBody>
      </p:sp>
      <p:sp>
        <p:nvSpPr>
          <p:cNvPr id="3" name="Rectángulo 2">
            <a:extLst>
              <a:ext uri="{FF2B5EF4-FFF2-40B4-BE49-F238E27FC236}">
                <a16:creationId xmlns:a16="http://schemas.microsoft.com/office/drawing/2014/main" id="{7795D6C7-A403-45EE-93D2-13180D5D5591}"/>
              </a:ext>
            </a:extLst>
          </p:cNvPr>
          <p:cNvSpPr/>
          <p:nvPr/>
        </p:nvSpPr>
        <p:spPr>
          <a:xfrm>
            <a:off x="133885" y="2058185"/>
            <a:ext cx="5962115" cy="4708981"/>
          </a:xfrm>
          <a:prstGeom prst="rect">
            <a:avLst/>
          </a:prstGeom>
          <a:solidFill>
            <a:schemeClr val="bg1"/>
          </a:solidFill>
        </p:spPr>
        <p:txBody>
          <a:bodyPr wrap="square">
            <a:spAutoFit/>
          </a:bodyPr>
          <a:lstStyle/>
          <a:p>
            <a:pPr algn="just"/>
            <a:r>
              <a:rPr lang="es-MX" sz="1500" b="1" dirty="0"/>
              <a:t>Interfaces gráficas de usuario (GUI)</a:t>
            </a:r>
          </a:p>
          <a:p>
            <a:pPr algn="just"/>
            <a:r>
              <a:rPr lang="es-MX" sz="1500" dirty="0"/>
              <a:t>Swing, </a:t>
            </a:r>
            <a:r>
              <a:rPr lang="es-MX" sz="1500" dirty="0" err="1"/>
              <a:t>JavaFX</a:t>
            </a:r>
            <a:r>
              <a:rPr lang="es-MX" sz="1500" dirty="0"/>
              <a:t> o Android permiten cambiar el aspecto completo (</a:t>
            </a:r>
            <a:r>
              <a:rPr lang="es-MX" sz="1500" dirty="0" err="1"/>
              <a:t>Dark</a:t>
            </a:r>
            <a:r>
              <a:rPr lang="es-MX" sz="1500" dirty="0"/>
              <a:t>/Light </a:t>
            </a:r>
            <a:r>
              <a:rPr lang="es-MX" sz="1500" dirty="0" err="1"/>
              <a:t>Theme</a:t>
            </a:r>
            <a:r>
              <a:rPr lang="es-MX" sz="1500" dirty="0"/>
              <a:t>) usando diferentes fábricas para crear botones, campos de texto y ventanas.</a:t>
            </a:r>
          </a:p>
          <a:p>
            <a:pPr algn="just"/>
            <a:endParaRPr lang="es-MX" sz="1500" b="1" dirty="0"/>
          </a:p>
          <a:p>
            <a:pPr algn="just"/>
            <a:r>
              <a:rPr lang="es-MX" sz="1500" b="1" dirty="0"/>
              <a:t>Aplicaciones multiplataforma (Windows, Linux, macOS)</a:t>
            </a:r>
          </a:p>
          <a:p>
            <a:pPr algn="just"/>
            <a:r>
              <a:rPr lang="es-MX" sz="1500" dirty="0"/>
              <a:t>Cada sistema puede tener una implementación distinta de ventanas, botones o controles.</a:t>
            </a:r>
          </a:p>
          <a:p>
            <a:pPr algn="just"/>
            <a:endParaRPr lang="es-MX" sz="1500" b="1" dirty="0"/>
          </a:p>
          <a:p>
            <a:pPr algn="just"/>
            <a:r>
              <a:rPr lang="es-MX" sz="1500" b="1" dirty="0"/>
              <a:t>Sistemas de persistencia</a:t>
            </a:r>
          </a:p>
          <a:p>
            <a:pPr algn="just"/>
            <a:r>
              <a:rPr lang="es-MX" sz="1500" dirty="0"/>
              <a:t>Crear </a:t>
            </a:r>
            <a:r>
              <a:rPr lang="es-MX" sz="1500" dirty="0" err="1"/>
              <a:t>DAOs</a:t>
            </a:r>
            <a:r>
              <a:rPr lang="es-MX" sz="1500" dirty="0"/>
              <a:t> o repositorios distintos para diferentes motores (MySQL, PostgreSQL, MongoDB), sin cambiar el código de negocio.</a:t>
            </a:r>
          </a:p>
          <a:p>
            <a:pPr algn="just"/>
            <a:endParaRPr lang="es-MX" sz="1500" b="1" dirty="0"/>
          </a:p>
          <a:p>
            <a:pPr algn="just"/>
            <a:r>
              <a:rPr lang="es-MX" sz="1500" b="1" dirty="0"/>
              <a:t>Aplicaciones e-</a:t>
            </a:r>
            <a:r>
              <a:rPr lang="es-MX" sz="1500" b="1" dirty="0" err="1"/>
              <a:t>commerce</a:t>
            </a:r>
            <a:r>
              <a:rPr lang="es-MX" sz="1500" b="1" dirty="0"/>
              <a:t> con canales de pago </a:t>
            </a:r>
            <a:r>
              <a:rPr lang="es-MX" sz="1500" b="1" dirty="0" err="1"/>
              <a:t>múltiples</a:t>
            </a:r>
            <a:r>
              <a:rPr lang="es-MX" sz="1500" dirty="0" err="1"/>
              <a:t>Crear</a:t>
            </a:r>
            <a:r>
              <a:rPr lang="es-MX" sz="1500" dirty="0"/>
              <a:t> fábricas para PayPal, </a:t>
            </a:r>
            <a:r>
              <a:rPr lang="es-MX" sz="1500" dirty="0" err="1"/>
              <a:t>Stripe</a:t>
            </a:r>
            <a:r>
              <a:rPr lang="es-MX" sz="1500" dirty="0"/>
              <a:t> o tarjetas, que producen objetos relacionados como autorizadores, capturadores y notificadores.</a:t>
            </a:r>
          </a:p>
          <a:p>
            <a:pPr algn="just"/>
            <a:endParaRPr lang="es-MX" sz="1500" b="1" dirty="0"/>
          </a:p>
          <a:p>
            <a:pPr algn="just"/>
            <a:r>
              <a:rPr lang="es-MX" sz="1500" b="1" dirty="0"/>
              <a:t>Frameworks que permiten </a:t>
            </a:r>
            <a:r>
              <a:rPr lang="es-MX" sz="1500" b="1" dirty="0" err="1"/>
              <a:t>plug-ins</a:t>
            </a:r>
            <a:r>
              <a:rPr lang="es-MX" sz="1500" b="1" dirty="0"/>
              <a:t> </a:t>
            </a:r>
            <a:r>
              <a:rPr lang="es-MX" sz="1500" b="1" dirty="0" err="1"/>
              <a:t>intercambiables</a:t>
            </a:r>
            <a:r>
              <a:rPr lang="es-MX" sz="1500" dirty="0" err="1"/>
              <a:t>Donde</a:t>
            </a:r>
            <a:r>
              <a:rPr lang="es-MX" sz="1500" dirty="0"/>
              <a:t> se requiere que un conjunto completo de componentes sea reemplazado dinámicamente por una variante distinta pero coherente.</a:t>
            </a:r>
          </a:p>
        </p:txBody>
      </p:sp>
      <p:pic>
        <p:nvPicPr>
          <p:cNvPr id="1026" name="Picture 2" descr="Diagrama PlantUML">
            <a:extLst>
              <a:ext uri="{FF2B5EF4-FFF2-40B4-BE49-F238E27FC236}">
                <a16:creationId xmlns:a16="http://schemas.microsoft.com/office/drawing/2014/main" id="{91E4A095-F29B-4E64-AB27-9223FB0F9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820" y="2058185"/>
            <a:ext cx="6012130" cy="413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6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Abstract Factory</a:t>
            </a:r>
            <a:endParaRPr lang="es-CO" sz="2800" b="1" dirty="0">
              <a:solidFill>
                <a:srgbClr val="FF0000"/>
              </a:solidFill>
              <a:latin typeface="Arial" panose="020B0604020202020204" pitchFamily="34" charset="0"/>
              <a:cs typeface="Arial" panose="020B0604020202020204" pitchFamily="34" charset="0"/>
            </a:endParaRPr>
          </a:p>
        </p:txBody>
      </p:sp>
      <p:pic>
        <p:nvPicPr>
          <p:cNvPr id="1026" name="Picture 2" descr="Diagrama PlantUML">
            <a:extLst>
              <a:ext uri="{FF2B5EF4-FFF2-40B4-BE49-F238E27FC236}">
                <a16:creationId xmlns:a16="http://schemas.microsoft.com/office/drawing/2014/main" id="{91E4A095-F29B-4E64-AB27-9223FB0F9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792" y="2058185"/>
            <a:ext cx="5700157" cy="392306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13CA8D75-3002-4F8B-8723-D47D63C5EE87}"/>
              </a:ext>
            </a:extLst>
          </p:cNvPr>
          <p:cNvSpPr/>
          <p:nvPr/>
        </p:nvSpPr>
        <p:spPr>
          <a:xfrm>
            <a:off x="244697" y="1782426"/>
            <a:ext cx="6177617" cy="2123658"/>
          </a:xfrm>
          <a:prstGeom prst="rect">
            <a:avLst/>
          </a:prstGeom>
        </p:spPr>
        <p:txBody>
          <a:bodyPr wrap="square">
            <a:spAutoFit/>
          </a:bodyPr>
          <a:lstStyle/>
          <a:p>
            <a:r>
              <a:rPr lang="es-MX" b="1" dirty="0">
                <a:solidFill>
                  <a:schemeClr val="accent6"/>
                </a:solidFill>
              </a:rPr>
              <a:t>Ventajas:</a:t>
            </a:r>
          </a:p>
          <a:p>
            <a:endParaRPr lang="es-MX" dirty="0"/>
          </a:p>
          <a:p>
            <a:pPr algn="just"/>
            <a:r>
              <a:rPr lang="es-MX" sz="1600" dirty="0">
                <a:solidFill>
                  <a:schemeClr val="accent6"/>
                </a:solidFill>
              </a:rPr>
              <a:t>✅</a:t>
            </a:r>
            <a:r>
              <a:rPr lang="es-MX" sz="1600" dirty="0"/>
              <a:t> Bajo acoplamiento entre código cliente y clases concretas.</a:t>
            </a:r>
          </a:p>
          <a:p>
            <a:pPr algn="just"/>
            <a:r>
              <a:rPr lang="es-MX" sz="1600" dirty="0">
                <a:solidFill>
                  <a:schemeClr val="accent6"/>
                </a:solidFill>
              </a:rPr>
              <a:t>✅</a:t>
            </a:r>
            <a:r>
              <a:rPr lang="es-MX" sz="1600" dirty="0"/>
              <a:t> Consistencia entre productos relacionados, evitando errores de combinación.</a:t>
            </a:r>
          </a:p>
          <a:p>
            <a:pPr algn="just"/>
            <a:r>
              <a:rPr lang="es-MX" sz="1600" dirty="0">
                <a:solidFill>
                  <a:schemeClr val="accent6"/>
                </a:solidFill>
              </a:rPr>
              <a:t>✅</a:t>
            </a:r>
            <a:r>
              <a:rPr lang="es-MX" sz="1600" dirty="0"/>
              <a:t> Facilita la sustitución de familias de productos.</a:t>
            </a:r>
          </a:p>
          <a:p>
            <a:pPr algn="just"/>
            <a:r>
              <a:rPr lang="es-MX" sz="1600" dirty="0">
                <a:solidFill>
                  <a:schemeClr val="accent6"/>
                </a:solidFill>
              </a:rPr>
              <a:t>✅</a:t>
            </a:r>
            <a:r>
              <a:rPr lang="es-MX" sz="1600" dirty="0"/>
              <a:t> Cumple con principios SOLID: especialmente OCP (cerrado para modificación) y DIP (inversión de dependencias).</a:t>
            </a:r>
          </a:p>
        </p:txBody>
      </p:sp>
      <p:sp>
        <p:nvSpPr>
          <p:cNvPr id="9" name="Rectángulo 8">
            <a:extLst>
              <a:ext uri="{FF2B5EF4-FFF2-40B4-BE49-F238E27FC236}">
                <a16:creationId xmlns:a16="http://schemas.microsoft.com/office/drawing/2014/main" id="{656E2DA4-F8E4-458E-A540-7A3DB44AE8AC}"/>
              </a:ext>
            </a:extLst>
          </p:cNvPr>
          <p:cNvSpPr/>
          <p:nvPr/>
        </p:nvSpPr>
        <p:spPr>
          <a:xfrm>
            <a:off x="244696" y="4019718"/>
            <a:ext cx="6177617" cy="2123658"/>
          </a:xfrm>
          <a:prstGeom prst="rect">
            <a:avLst/>
          </a:prstGeom>
        </p:spPr>
        <p:txBody>
          <a:bodyPr wrap="square">
            <a:spAutoFit/>
          </a:bodyPr>
          <a:lstStyle/>
          <a:p>
            <a:pPr algn="just"/>
            <a:r>
              <a:rPr lang="es-MX" b="1" dirty="0">
                <a:solidFill>
                  <a:srgbClr val="FF0000"/>
                </a:solidFill>
              </a:rPr>
              <a:t>Desventajas:</a:t>
            </a:r>
          </a:p>
          <a:p>
            <a:pPr algn="just"/>
            <a:endParaRPr lang="es-MX" b="1" dirty="0">
              <a:solidFill>
                <a:srgbClr val="FF0000"/>
              </a:solidFill>
            </a:endParaRPr>
          </a:p>
          <a:p>
            <a:pPr algn="just"/>
            <a:r>
              <a:rPr lang="es-MX" sz="1600" dirty="0">
                <a:solidFill>
                  <a:srgbClr val="FF0000"/>
                </a:solidFill>
              </a:rPr>
              <a:t>❌ </a:t>
            </a:r>
            <a:r>
              <a:rPr lang="es-MX" sz="1600" dirty="0"/>
              <a:t>Puede incrementar la complejidad del diseño, especialmente si se abusa cuando no se requieren familias de productos.</a:t>
            </a:r>
          </a:p>
          <a:p>
            <a:pPr algn="just"/>
            <a:r>
              <a:rPr lang="es-MX" sz="1600" dirty="0">
                <a:solidFill>
                  <a:srgbClr val="FF0000"/>
                </a:solidFill>
              </a:rPr>
              <a:t>❌</a:t>
            </a:r>
            <a:r>
              <a:rPr lang="es-MX" sz="1600" dirty="0"/>
              <a:t> Añade múltiples interfaces y clases que pueden parecer innecesarias en sistemas pequeños.</a:t>
            </a:r>
          </a:p>
          <a:p>
            <a:pPr algn="just"/>
            <a:r>
              <a:rPr lang="es-MX" sz="1600" dirty="0">
                <a:solidFill>
                  <a:srgbClr val="FF0000"/>
                </a:solidFill>
              </a:rPr>
              <a:t>❌</a:t>
            </a:r>
            <a:r>
              <a:rPr lang="es-MX" sz="1600" dirty="0"/>
              <a:t> Difícil extender con nuevas clases de producto, ya que hay que modificar todas las fábricas.</a:t>
            </a:r>
          </a:p>
        </p:txBody>
      </p:sp>
    </p:spTree>
    <p:extLst>
      <p:ext uri="{BB962C8B-B14F-4D97-AF65-F5344CB8AC3E}">
        <p14:creationId xmlns:p14="http://schemas.microsoft.com/office/powerpoint/2010/main" val="15907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Singleton</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F38BF5-066C-4F6C-ADBC-7B7DAD17AD33}"/>
              </a:ext>
            </a:extLst>
          </p:cNvPr>
          <p:cNvSpPr txBox="1"/>
          <p:nvPr/>
        </p:nvSpPr>
        <p:spPr>
          <a:xfrm>
            <a:off x="372532" y="1774252"/>
            <a:ext cx="5554932" cy="2246769"/>
          </a:xfrm>
          <a:prstGeom prst="rect">
            <a:avLst/>
          </a:prstGeom>
          <a:solidFill>
            <a:schemeClr val="accent4">
              <a:lumMod val="40000"/>
              <a:lumOff val="60000"/>
            </a:schemeClr>
          </a:solidFill>
        </p:spPr>
        <p:txBody>
          <a:bodyPr wrap="square" rtlCol="0">
            <a:spAutoFit/>
          </a:bodyPr>
          <a:lstStyle/>
          <a:p>
            <a:pPr algn="ctr"/>
            <a:r>
              <a:rPr lang="es-MX" sz="2000" dirty="0"/>
              <a:t>El </a:t>
            </a:r>
            <a:r>
              <a:rPr lang="es-MX" sz="2000" b="1" dirty="0"/>
              <a:t>patrón Singleton </a:t>
            </a:r>
            <a:r>
              <a:rPr lang="es-MX" sz="2000" dirty="0"/>
              <a:t>garantiza que una clase tenga una única instancia y proporciona un punto global de acceso a ella. </a:t>
            </a:r>
          </a:p>
          <a:p>
            <a:pPr algn="ctr"/>
            <a:endParaRPr lang="es-MX" sz="2000" dirty="0"/>
          </a:p>
          <a:p>
            <a:pPr algn="ctr"/>
            <a:r>
              <a:rPr lang="es-MX" sz="2000" dirty="0"/>
              <a:t>En arquitecturas modernas presenta desafíos significativos relacionados </a:t>
            </a:r>
            <a:r>
              <a:rPr lang="es-MX" sz="2000" b="1" dirty="0"/>
              <a:t>con </a:t>
            </a:r>
            <a:r>
              <a:rPr lang="es-MX" sz="2000" b="1" dirty="0" err="1"/>
              <a:t>testing</a:t>
            </a:r>
            <a:r>
              <a:rPr lang="es-MX" sz="2000" b="1" dirty="0"/>
              <a:t>, concurrencia y principios SOLID</a:t>
            </a:r>
            <a:r>
              <a:rPr lang="es-MX" sz="2000" dirty="0"/>
              <a:t>.</a:t>
            </a:r>
            <a:endParaRPr lang="es-MX" sz="2000" b="1" dirty="0"/>
          </a:p>
        </p:txBody>
      </p:sp>
      <p:pic>
        <p:nvPicPr>
          <p:cNvPr id="4" name="Imagen 3">
            <a:extLst>
              <a:ext uri="{FF2B5EF4-FFF2-40B4-BE49-F238E27FC236}">
                <a16:creationId xmlns:a16="http://schemas.microsoft.com/office/drawing/2014/main" id="{08B620ED-EFDF-48BE-80E4-C6C400A613A7}"/>
              </a:ext>
            </a:extLst>
          </p:cNvPr>
          <p:cNvPicPr>
            <a:picLocks noChangeAspect="1"/>
          </p:cNvPicPr>
          <p:nvPr/>
        </p:nvPicPr>
        <p:blipFill>
          <a:blip r:embed="rId5"/>
          <a:stretch>
            <a:fillRect/>
          </a:stretch>
        </p:blipFill>
        <p:spPr>
          <a:xfrm>
            <a:off x="114033" y="4214467"/>
            <a:ext cx="6045695" cy="2424861"/>
          </a:xfrm>
          <a:prstGeom prst="rect">
            <a:avLst/>
          </a:prstGeom>
        </p:spPr>
      </p:pic>
      <p:sp>
        <p:nvSpPr>
          <p:cNvPr id="2" name="Rectángulo 1">
            <a:extLst>
              <a:ext uri="{FF2B5EF4-FFF2-40B4-BE49-F238E27FC236}">
                <a16:creationId xmlns:a16="http://schemas.microsoft.com/office/drawing/2014/main" id="{64A84836-6769-45F5-B84F-A503F5630AFB}"/>
              </a:ext>
            </a:extLst>
          </p:cNvPr>
          <p:cNvSpPr/>
          <p:nvPr/>
        </p:nvSpPr>
        <p:spPr>
          <a:xfrm>
            <a:off x="6433073" y="1774252"/>
            <a:ext cx="5386395" cy="369332"/>
          </a:xfrm>
          <a:prstGeom prst="rect">
            <a:avLst/>
          </a:prstGeom>
          <a:solidFill>
            <a:schemeClr val="accent6"/>
          </a:solidFill>
        </p:spPr>
        <p:txBody>
          <a:bodyPr wrap="square">
            <a:spAutoFit/>
          </a:bodyPr>
          <a:lstStyle/>
          <a:p>
            <a:pPr algn="ctr"/>
            <a:r>
              <a:rPr lang="es-CO" b="1" dirty="0"/>
              <a:t>PROBLEMAS QUE RESUELVE</a:t>
            </a:r>
          </a:p>
        </p:txBody>
      </p:sp>
      <p:sp>
        <p:nvSpPr>
          <p:cNvPr id="3" name="Rectángulo 2">
            <a:extLst>
              <a:ext uri="{FF2B5EF4-FFF2-40B4-BE49-F238E27FC236}">
                <a16:creationId xmlns:a16="http://schemas.microsoft.com/office/drawing/2014/main" id="{B671CEE8-C816-4B16-B9B8-E6BEC7C76893}"/>
              </a:ext>
            </a:extLst>
          </p:cNvPr>
          <p:cNvSpPr/>
          <p:nvPr/>
        </p:nvSpPr>
        <p:spPr>
          <a:xfrm>
            <a:off x="6433073" y="2363248"/>
            <a:ext cx="5386395" cy="3262432"/>
          </a:xfrm>
          <a:prstGeom prst="rect">
            <a:avLst/>
          </a:prstGeom>
        </p:spPr>
        <p:txBody>
          <a:bodyPr wrap="square">
            <a:spAutoFit/>
          </a:bodyPr>
          <a:lstStyle/>
          <a:p>
            <a:pPr algn="just"/>
            <a:r>
              <a:rPr lang="es-MX" b="1" dirty="0"/>
              <a:t>Gestión de recursos compartidos: </a:t>
            </a:r>
          </a:p>
          <a:p>
            <a:pPr algn="just"/>
            <a:r>
              <a:rPr lang="es-MX" sz="1600" dirty="0"/>
              <a:t>Evita la creación redundante de objetos costosos (como conexiones a bases de datos, gestores de configuración, o caches), garantizando una instancia única.</a:t>
            </a:r>
          </a:p>
          <a:p>
            <a:pPr algn="just"/>
            <a:endParaRPr lang="es-MX" dirty="0"/>
          </a:p>
          <a:p>
            <a:pPr algn="just"/>
            <a:r>
              <a:rPr lang="es-MX" b="1" dirty="0"/>
              <a:t>Consistencia del estado global: </a:t>
            </a:r>
          </a:p>
          <a:p>
            <a:pPr algn="just"/>
            <a:r>
              <a:rPr lang="es-MX" sz="1600" dirty="0"/>
              <a:t>Asegura que distintos componentes del sistema accedan al mismo estado compartido sin duplicación.</a:t>
            </a:r>
          </a:p>
          <a:p>
            <a:pPr algn="just"/>
            <a:endParaRPr lang="es-MX" dirty="0"/>
          </a:p>
          <a:p>
            <a:pPr algn="just"/>
            <a:r>
              <a:rPr lang="es-MX" b="1" dirty="0"/>
              <a:t>Control de acceso centralizado: </a:t>
            </a:r>
          </a:p>
          <a:p>
            <a:pPr algn="just"/>
            <a:r>
              <a:rPr lang="es-MX" dirty="0"/>
              <a:t>Proporciona un único punto de coordinación y control para operaciones distribuidas o concurrencia.</a:t>
            </a:r>
            <a:endParaRPr lang="es-CO" dirty="0"/>
          </a:p>
        </p:txBody>
      </p:sp>
    </p:spTree>
    <p:extLst>
      <p:ext uri="{BB962C8B-B14F-4D97-AF65-F5344CB8AC3E}">
        <p14:creationId xmlns:p14="http://schemas.microsoft.com/office/powerpoint/2010/main" val="49856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Singleton</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5F375674-2A9E-442B-871D-A2C19BB0A12C}"/>
              </a:ext>
            </a:extLst>
          </p:cNvPr>
          <p:cNvSpPr txBox="1"/>
          <p:nvPr/>
        </p:nvSpPr>
        <p:spPr>
          <a:xfrm>
            <a:off x="244698" y="1994841"/>
            <a:ext cx="2607841" cy="1477328"/>
          </a:xfrm>
          <a:prstGeom prst="rect">
            <a:avLst/>
          </a:prstGeom>
          <a:solidFill>
            <a:schemeClr val="bg1"/>
          </a:solidFill>
        </p:spPr>
        <p:txBody>
          <a:bodyPr wrap="square" rtlCol="0">
            <a:spAutoFit/>
          </a:bodyPr>
          <a:lstStyle/>
          <a:p>
            <a:pPr algn="just"/>
            <a:r>
              <a:rPr lang="es-MX" b="1" dirty="0"/>
              <a:t>Client</a:t>
            </a:r>
            <a:r>
              <a:rPr lang="es-MX" dirty="0"/>
              <a:t>:</a:t>
            </a:r>
          </a:p>
          <a:p>
            <a:pPr algn="just"/>
            <a:r>
              <a:rPr lang="es-MX" dirty="0"/>
              <a:t>Componente en el cual se desea obtener la instancia  de la clase Singleton</a:t>
            </a:r>
          </a:p>
        </p:txBody>
      </p:sp>
      <p:sp>
        <p:nvSpPr>
          <p:cNvPr id="2" name="Rectángulo 1">
            <a:extLst>
              <a:ext uri="{FF2B5EF4-FFF2-40B4-BE49-F238E27FC236}">
                <a16:creationId xmlns:a16="http://schemas.microsoft.com/office/drawing/2014/main" id="{1C66760E-1150-4BDC-A275-BE0C2B3456B6}"/>
              </a:ext>
            </a:extLst>
          </p:cNvPr>
          <p:cNvSpPr/>
          <p:nvPr/>
        </p:nvSpPr>
        <p:spPr>
          <a:xfrm>
            <a:off x="2986025" y="5659430"/>
            <a:ext cx="6177617" cy="923330"/>
          </a:xfrm>
          <a:prstGeom prst="rect">
            <a:avLst/>
          </a:prstGeom>
        </p:spPr>
        <p:txBody>
          <a:bodyPr wrap="square">
            <a:spAutoFit/>
          </a:bodyPr>
          <a:lstStyle/>
          <a:p>
            <a:pPr algn="ctr"/>
            <a:r>
              <a:rPr lang="es-MX" dirty="0">
                <a:solidFill>
                  <a:schemeClr val="accent2">
                    <a:lumMod val="75000"/>
                  </a:schemeClr>
                </a:solidFill>
              </a:rPr>
              <a:t>Este patrón </a:t>
            </a:r>
            <a:r>
              <a:rPr lang="es-MX" b="1" dirty="0">
                <a:solidFill>
                  <a:schemeClr val="accent2">
                    <a:lumMod val="75000"/>
                  </a:schemeClr>
                </a:solidFill>
              </a:rPr>
              <a:t>encapsula</a:t>
            </a:r>
            <a:r>
              <a:rPr lang="es-MX" dirty="0">
                <a:solidFill>
                  <a:schemeClr val="accent2">
                    <a:lumMod val="75000"/>
                  </a:schemeClr>
                </a:solidFill>
              </a:rPr>
              <a:t> la lógica para crear y mantener una sola instancia, gestionando así el ciclo de vida del objeto a lo largo de toda la aplicación.</a:t>
            </a:r>
          </a:p>
        </p:txBody>
      </p:sp>
      <p:sp>
        <p:nvSpPr>
          <p:cNvPr id="3" name="Rectángulo 2">
            <a:extLst>
              <a:ext uri="{FF2B5EF4-FFF2-40B4-BE49-F238E27FC236}">
                <a16:creationId xmlns:a16="http://schemas.microsoft.com/office/drawing/2014/main" id="{F148F653-C406-44A8-BD55-A66692533D48}"/>
              </a:ext>
            </a:extLst>
          </p:cNvPr>
          <p:cNvSpPr/>
          <p:nvPr/>
        </p:nvSpPr>
        <p:spPr>
          <a:xfrm>
            <a:off x="9185786" y="2016335"/>
            <a:ext cx="2969110" cy="1477328"/>
          </a:xfrm>
          <a:prstGeom prst="rect">
            <a:avLst/>
          </a:prstGeom>
        </p:spPr>
        <p:txBody>
          <a:bodyPr wrap="square">
            <a:spAutoFit/>
          </a:bodyPr>
          <a:lstStyle/>
          <a:p>
            <a:r>
              <a:rPr lang="es-MX" b="1" dirty="0"/>
              <a:t>Singleton</a:t>
            </a:r>
            <a:r>
              <a:rPr lang="es-MX" dirty="0"/>
              <a:t>: </a:t>
            </a:r>
          </a:p>
          <a:p>
            <a:pPr algn="just"/>
            <a:r>
              <a:rPr lang="es-MX" dirty="0"/>
              <a:t>Clase que implementa el patrón </a:t>
            </a:r>
            <a:r>
              <a:rPr lang="es-MX" dirty="0" err="1"/>
              <a:t>singleton</a:t>
            </a:r>
            <a:r>
              <a:rPr lang="es-MX" dirty="0"/>
              <a:t>. De ella solo se permitirá la creación de una única instancia.</a:t>
            </a:r>
          </a:p>
        </p:txBody>
      </p:sp>
      <p:pic>
        <p:nvPicPr>
          <p:cNvPr id="4" name="Imagen 3">
            <a:extLst>
              <a:ext uri="{FF2B5EF4-FFF2-40B4-BE49-F238E27FC236}">
                <a16:creationId xmlns:a16="http://schemas.microsoft.com/office/drawing/2014/main" id="{08B620ED-EFDF-48BE-80E4-C6C400A613A7}"/>
              </a:ext>
            </a:extLst>
          </p:cNvPr>
          <p:cNvPicPr>
            <a:picLocks noChangeAspect="1"/>
          </p:cNvPicPr>
          <p:nvPr/>
        </p:nvPicPr>
        <p:blipFill>
          <a:blip r:embed="rId5"/>
          <a:stretch>
            <a:fillRect/>
          </a:stretch>
        </p:blipFill>
        <p:spPr>
          <a:xfrm>
            <a:off x="3019553" y="2734072"/>
            <a:ext cx="5999219" cy="2406220"/>
          </a:xfrm>
          <a:prstGeom prst="rect">
            <a:avLst/>
          </a:prstGeom>
        </p:spPr>
      </p:pic>
    </p:spTree>
    <p:extLst>
      <p:ext uri="{BB962C8B-B14F-4D97-AF65-F5344CB8AC3E}">
        <p14:creationId xmlns:p14="http://schemas.microsoft.com/office/powerpoint/2010/main" val="31393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373301" y="1512475"/>
            <a:ext cx="2551563" cy="523220"/>
          </a:xfrm>
          <a:prstGeom prst="rect">
            <a:avLst/>
          </a:prstGeom>
        </p:spPr>
        <p:txBody>
          <a:bodyPr wrap="square">
            <a:spAutoFit/>
          </a:bodyPr>
          <a:lstStyle/>
          <a:p>
            <a:pPr algn="ctr"/>
            <a:r>
              <a:rPr lang="es-ES" sz="2800" b="1" dirty="0">
                <a:solidFill>
                  <a:srgbClr val="FFC000"/>
                </a:solidFill>
                <a:effectLst>
                  <a:outerShdw blurRad="38100" dist="38100" dir="2700000" algn="tl">
                    <a:srgbClr val="000000">
                      <a:alpha val="43137"/>
                    </a:srgbClr>
                  </a:outerShdw>
                </a:effectLst>
              </a:rPr>
              <a:t>EL DOCENTE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pic>
        <p:nvPicPr>
          <p:cNvPr id="7" name="Imagen 6">
            <a:extLst>
              <a:ext uri="{FF2B5EF4-FFF2-40B4-BE49-F238E27FC236}">
                <a16:creationId xmlns:a16="http://schemas.microsoft.com/office/drawing/2014/main" id="{246BCA40-5E63-4666-B61E-950A09CACD7B}"/>
              </a:ext>
            </a:extLst>
          </p:cNvPr>
          <p:cNvPicPr/>
          <p:nvPr/>
        </p:nvPicPr>
        <p:blipFill>
          <a:blip r:embed="rId5">
            <a:extLst>
              <a:ext uri="{28A0092B-C50C-407E-A947-70E740481C1C}">
                <a14:useLocalDpi xmlns:a14="http://schemas.microsoft.com/office/drawing/2010/main" val="0"/>
              </a:ext>
            </a:extLst>
          </a:blip>
          <a:stretch>
            <a:fillRect/>
          </a:stretch>
        </p:blipFill>
        <p:spPr>
          <a:xfrm>
            <a:off x="696583" y="2232987"/>
            <a:ext cx="1905001" cy="1938345"/>
          </a:xfrm>
          <a:prstGeom prst="ellipse">
            <a:avLst/>
          </a:prstGeom>
          <a:ln w="57150">
            <a:solidFill>
              <a:schemeClr val="bg1"/>
            </a:solidFill>
          </a:ln>
        </p:spPr>
      </p:pic>
      <p:sp>
        <p:nvSpPr>
          <p:cNvPr id="8" name="Rectángulo 7">
            <a:extLst>
              <a:ext uri="{FF2B5EF4-FFF2-40B4-BE49-F238E27FC236}">
                <a16:creationId xmlns:a16="http://schemas.microsoft.com/office/drawing/2014/main" id="{55F53470-EB51-4629-BF9A-8D46E896D7BB}"/>
              </a:ext>
            </a:extLst>
          </p:cNvPr>
          <p:cNvSpPr/>
          <p:nvPr/>
        </p:nvSpPr>
        <p:spPr>
          <a:xfrm>
            <a:off x="300055" y="4372294"/>
            <a:ext cx="2656949" cy="830997"/>
          </a:xfrm>
          <a:prstGeom prst="rect">
            <a:avLst/>
          </a:prstGeom>
        </p:spPr>
        <p:txBody>
          <a:bodyPr wrap="square">
            <a:spAutoFit/>
          </a:bodyPr>
          <a:lstStyle/>
          <a:p>
            <a:pPr algn="ctr"/>
            <a:r>
              <a:rPr lang="es-ES" sz="2400" b="1" dirty="0">
                <a:effectLst>
                  <a:outerShdw blurRad="38100" dist="38100" dir="2700000" algn="tl">
                    <a:srgbClr val="000000">
                      <a:alpha val="43137"/>
                    </a:srgbClr>
                  </a:outerShdw>
                </a:effectLst>
              </a:rPr>
              <a:t>JAIRO FRANCISCO </a:t>
            </a:r>
          </a:p>
          <a:p>
            <a:pPr algn="ctr"/>
            <a:r>
              <a:rPr lang="es-ES" sz="2400" b="1" dirty="0">
                <a:effectLst>
                  <a:outerShdw blurRad="38100" dist="38100" dir="2700000" algn="tl">
                    <a:srgbClr val="000000">
                      <a:alpha val="43137"/>
                    </a:srgbClr>
                  </a:outerShdw>
                </a:effectLst>
              </a:rPr>
              <a:t>SEOANES LEON</a:t>
            </a:r>
            <a:endParaRPr lang="es-CO" sz="2400" b="1" dirty="0">
              <a:effectLst>
                <a:outerShdw blurRad="38100" dist="38100" dir="2700000" algn="tl">
                  <a:srgbClr val="000000">
                    <a:alpha val="43137"/>
                  </a:srgbClr>
                </a:outerShdw>
              </a:effectLst>
            </a:endParaRPr>
          </a:p>
        </p:txBody>
      </p:sp>
      <p:sp>
        <p:nvSpPr>
          <p:cNvPr id="15" name="Rectángulo 14">
            <a:extLst>
              <a:ext uri="{FF2B5EF4-FFF2-40B4-BE49-F238E27FC236}">
                <a16:creationId xmlns:a16="http://schemas.microsoft.com/office/drawing/2014/main" id="{32BFFA08-D052-44ED-AFDE-92C8E1AB8019}"/>
              </a:ext>
            </a:extLst>
          </p:cNvPr>
          <p:cNvSpPr/>
          <p:nvPr/>
        </p:nvSpPr>
        <p:spPr>
          <a:xfrm>
            <a:off x="266924" y="5203291"/>
            <a:ext cx="2723213" cy="523220"/>
          </a:xfrm>
          <a:prstGeom prst="rect">
            <a:avLst/>
          </a:prstGeom>
        </p:spPr>
        <p:txBody>
          <a:bodyPr wrap="square">
            <a:spAutoFit/>
          </a:bodyPr>
          <a:lstStyle/>
          <a:p>
            <a:pPr algn="ctr"/>
            <a:r>
              <a:rPr lang="es-CO" sz="1400" dirty="0">
                <a:latin typeface="Calibri" panose="020F0502020204030204" pitchFamily="34" charset="0"/>
                <a:ea typeface="Calibri" panose="020F0502020204030204" pitchFamily="34" charset="0"/>
                <a:cs typeface="Arial" panose="020B0604020202020204" pitchFamily="34" charset="0"/>
                <a:hlinkClick r:id="rId6"/>
              </a:rPr>
              <a:t>jairoseoanes@unicesar.edu.co</a:t>
            </a:r>
            <a:endParaRPr lang="es-CO" sz="1400" dirty="0">
              <a:latin typeface="Calibri" panose="020F0502020204030204" pitchFamily="34" charset="0"/>
              <a:ea typeface="Calibri" panose="020F0502020204030204" pitchFamily="34" charset="0"/>
              <a:cs typeface="Arial" panose="020B0604020202020204" pitchFamily="34" charset="0"/>
            </a:endParaRPr>
          </a:p>
          <a:p>
            <a:pPr algn="ctr"/>
            <a:r>
              <a:rPr lang="es-CO" sz="1400" dirty="0">
                <a:latin typeface="Calibri" panose="020F0502020204030204" pitchFamily="34" charset="0"/>
                <a:ea typeface="Calibri" panose="020F0502020204030204" pitchFamily="34" charset="0"/>
                <a:cs typeface="Arial" panose="020B0604020202020204" pitchFamily="34" charset="0"/>
              </a:rPr>
              <a:t>(300) 600 06 70</a:t>
            </a:r>
            <a:endParaRPr lang="es-CO" sz="1400" dirty="0"/>
          </a:p>
        </p:txBody>
      </p:sp>
      <p:graphicFrame>
        <p:nvGraphicFramePr>
          <p:cNvPr id="16" name="Tabla 15">
            <a:extLst>
              <a:ext uri="{FF2B5EF4-FFF2-40B4-BE49-F238E27FC236}">
                <a16:creationId xmlns:a16="http://schemas.microsoft.com/office/drawing/2014/main" id="{2F86DACD-D34E-4976-950E-8DBECE5AF986}"/>
              </a:ext>
            </a:extLst>
          </p:cNvPr>
          <p:cNvGraphicFramePr>
            <a:graphicFrameLocks noGrp="1"/>
          </p:cNvGraphicFramePr>
          <p:nvPr>
            <p:extLst>
              <p:ext uri="{D42A27DB-BD31-4B8C-83A1-F6EECF244321}">
                <p14:modId xmlns:p14="http://schemas.microsoft.com/office/powerpoint/2010/main" val="2901575012"/>
              </p:ext>
            </p:extLst>
          </p:nvPr>
        </p:nvGraphicFramePr>
        <p:xfrm>
          <a:off x="3390181" y="178214"/>
          <a:ext cx="8617789" cy="1243363"/>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Educación formal</a:t>
                      </a:r>
                    </a:p>
                    <a:p>
                      <a:pPr algn="l">
                        <a:lnSpc>
                          <a:spcPct val="107000"/>
                        </a:lnSpc>
                        <a:spcAft>
                          <a:spcPts val="0"/>
                        </a:spcAft>
                      </a:pPr>
                      <a:endParaRPr lang="es-CO" sz="4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Ingeniero de sistemas</a:t>
                      </a:r>
                      <a:r>
                        <a:rPr lang="es-CO" sz="1400" dirty="0">
                          <a:effectLst/>
                        </a:rPr>
                        <a:t>, Universidad Popular del Cesar sede Valledupar,  </a:t>
                      </a:r>
                      <a:r>
                        <a:rPr lang="es-CO" sz="1400" kern="1200" dirty="0">
                          <a:effectLst/>
                        </a:rPr>
                        <a:t>Feb 2002 – Jun 2009.</a:t>
                      </a:r>
                    </a:p>
                    <a:p>
                      <a:pPr marL="285750" indent="-285750" algn="l">
                        <a:lnSpc>
                          <a:spcPct val="107000"/>
                        </a:lnSpc>
                        <a:spcAft>
                          <a:spcPts val="0"/>
                        </a:spcAft>
                        <a:buFont typeface="Wingdings" panose="05000000000000000000" pitchFamily="2" charset="2"/>
                        <a:buChar char="ü"/>
                      </a:pPr>
                      <a:r>
                        <a:rPr lang="es-CO" sz="1400" b="1" dirty="0">
                          <a:effectLst/>
                        </a:rPr>
                        <a:t>MsC en Ingeniería de Sistemas y Computación</a:t>
                      </a:r>
                      <a:r>
                        <a:rPr lang="es-CO" sz="1400" dirty="0">
                          <a:effectLst/>
                        </a:rPr>
                        <a:t>, </a:t>
                      </a:r>
                      <a:r>
                        <a:rPr lang="es-CO" sz="1400" kern="1200" dirty="0">
                          <a:effectLst/>
                        </a:rPr>
                        <a:t>Universidad Nacional de Colombia, Bogotá, Feb 2011 – Mar 2015</a:t>
                      </a:r>
                    </a:p>
                    <a:p>
                      <a:pPr marL="285750" indent="-285750" algn="l">
                        <a:lnSpc>
                          <a:spcPct val="107000"/>
                        </a:lnSpc>
                        <a:spcAft>
                          <a:spcPts val="0"/>
                        </a:spcAft>
                        <a:buFont typeface="Wingdings" panose="05000000000000000000" pitchFamily="2" charset="2"/>
                        <a:buChar char="ü"/>
                      </a:pPr>
                      <a:r>
                        <a:rPr lang="es-CO" sz="1400" b="1" kern="1200" dirty="0">
                          <a:solidFill>
                            <a:schemeClr val="bg1">
                              <a:lumMod val="65000"/>
                            </a:schemeClr>
                          </a:solidFill>
                          <a:effectLst/>
                          <a:latin typeface="Calibri" panose="020F0502020204030204" pitchFamily="34" charset="0"/>
                          <a:ea typeface="Calibri" panose="020F0502020204030204" pitchFamily="34" charset="0"/>
                          <a:cs typeface="Arial" panose="020B0604020202020204" pitchFamily="34" charset="0"/>
                        </a:rPr>
                        <a:t>PhD Ciencia, Tecnologia e innovación, Urbe, Venezuela, Mayo 2024</a:t>
                      </a:r>
                      <a:endParaRPr lang="es-CO" sz="1800" b="1" dirty="0">
                        <a:solidFill>
                          <a:schemeClr val="bg1">
                            <a:lumMod val="6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2518993783"/>
                  </a:ext>
                </a:extLst>
              </a:tr>
            </a:tbl>
          </a:graphicData>
        </a:graphic>
      </p:graphicFrame>
      <p:graphicFrame>
        <p:nvGraphicFramePr>
          <p:cNvPr id="25" name="Tabla 24">
            <a:extLst>
              <a:ext uri="{FF2B5EF4-FFF2-40B4-BE49-F238E27FC236}">
                <a16:creationId xmlns:a16="http://schemas.microsoft.com/office/drawing/2014/main" id="{E9D3B83C-8D75-42F7-A905-1B3FBE41A22C}"/>
              </a:ext>
            </a:extLst>
          </p:cNvPr>
          <p:cNvGraphicFramePr>
            <a:graphicFrameLocks noGrp="1"/>
          </p:cNvGraphicFramePr>
          <p:nvPr>
            <p:extLst>
              <p:ext uri="{D42A27DB-BD31-4B8C-83A1-F6EECF244321}">
                <p14:modId xmlns:p14="http://schemas.microsoft.com/office/powerpoint/2010/main" val="2141390704"/>
              </p:ext>
            </p:extLst>
          </p:nvPr>
        </p:nvGraphicFramePr>
        <p:xfrm>
          <a:off x="3341793" y="1467975"/>
          <a:ext cx="8514272" cy="3982288"/>
        </p:xfrm>
        <a:graphic>
          <a:graphicData uri="http://schemas.openxmlformats.org/drawingml/2006/table">
            <a:tbl>
              <a:tblPr firstRow="1" firstCol="1" bandRow="1">
                <a:tableStyleId>{5C22544A-7EE6-4342-B048-85BDC9FD1C3A}</a:tableStyleId>
              </a:tblPr>
              <a:tblGrid>
                <a:gridCol w="8514272">
                  <a:extLst>
                    <a:ext uri="{9D8B030D-6E8A-4147-A177-3AD203B41FA5}">
                      <a16:colId xmlns:a16="http://schemas.microsoft.com/office/drawing/2014/main" val="3037044111"/>
                    </a:ext>
                  </a:extLst>
                </a:gridCol>
              </a:tblGrid>
              <a:tr h="496761">
                <a:tc>
                  <a:txBody>
                    <a:bodyPr/>
                    <a:lstStyle/>
                    <a:p>
                      <a:pPr marL="0" indent="0" algn="l">
                        <a:lnSpc>
                          <a:spcPct val="107000"/>
                        </a:lnSpc>
                        <a:spcAft>
                          <a:spcPts val="0"/>
                        </a:spcAft>
                        <a:buFont typeface="Arial" panose="020B0604020202020204" pitchFamily="34" charset="0"/>
                        <a:buNone/>
                      </a:pPr>
                      <a:r>
                        <a:rPr lang="es-CO" sz="2400" dirty="0">
                          <a:solidFill>
                            <a:schemeClr val="accent1"/>
                          </a:solidFill>
                          <a:effectLst/>
                        </a:rPr>
                        <a:t>Formación complementaria</a:t>
                      </a:r>
                      <a:endParaRPr lang="es-CO" sz="1200" dirty="0">
                        <a:solidFill>
                          <a:schemeClr val="accent1"/>
                        </a:solidFill>
                        <a:effectLst/>
                      </a:endParaRPr>
                    </a:p>
                    <a:p>
                      <a:pPr marL="171450" indent="-171450" algn="l">
                        <a:lnSpc>
                          <a:spcPct val="107000"/>
                        </a:lnSpc>
                        <a:spcAft>
                          <a:spcPts val="0"/>
                        </a:spcAft>
                        <a:buFont typeface="Arial" panose="020B0604020202020204" pitchFamily="34" charset="0"/>
                        <a:buChar char="•"/>
                      </a:pPr>
                      <a:r>
                        <a:rPr lang="es-CO" sz="500" dirty="0">
                          <a:solidFill>
                            <a:schemeClr val="accent1"/>
                          </a:solidFill>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1893199199"/>
                  </a:ext>
                </a:extLst>
              </a:tr>
              <a:tr h="284200">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AWS Academy Graduate - </a:t>
                      </a:r>
                      <a:r>
                        <a:rPr lang="en-US" sz="1400" b="0" kern="1200" dirty="0">
                          <a:solidFill>
                            <a:schemeClr val="tx1"/>
                          </a:solidFill>
                          <a:effectLst/>
                          <a:latin typeface="+mn-lt"/>
                          <a:ea typeface="+mn-ea"/>
                          <a:cs typeface="+mn-cs"/>
                        </a:rPr>
                        <a:t>AWS Academy Cloud Foundations,</a:t>
                      </a:r>
                      <a:r>
                        <a:rPr lang="es-CO" sz="1400" b="0" dirty="0">
                          <a:solidFill>
                            <a:schemeClr val="tx1"/>
                          </a:solidFill>
                          <a:effectLst/>
                        </a:rPr>
                        <a:t> 2022                     </a:t>
                      </a:r>
                      <a:r>
                        <a:rPr lang="en-US" sz="1200" b="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https://www.credly.com/go/p3Uwht36</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Tx/>
                        <a:buFont typeface="Wingdings" panose="05000000000000000000" pitchFamily="2" charset="2"/>
                        <a:buNone/>
                        <a:tabLst/>
                        <a:defRPr/>
                      </a:pPr>
                      <a:endParaRPr lang="es-CO" sz="18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18993783"/>
                  </a:ext>
                </a:extLst>
              </a:tr>
              <a:tr h="363929">
                <a:tc>
                  <a:txBody>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ü"/>
                        <a:tabLst/>
                        <a:defRPr/>
                      </a:pPr>
                      <a:r>
                        <a:rPr lang="en-US" sz="1400" b="1" kern="1200" dirty="0">
                          <a:solidFill>
                            <a:schemeClr val="tx1"/>
                          </a:solidFill>
                          <a:effectLst/>
                          <a:latin typeface="+mn-lt"/>
                          <a:ea typeface="+mn-ea"/>
                          <a:cs typeface="+mn-cs"/>
                        </a:rPr>
                        <a:t>Associate Cloud Engineer Path - </a:t>
                      </a:r>
                      <a:r>
                        <a:rPr lang="en-US" sz="1400" b="0" kern="1200" dirty="0">
                          <a:solidFill>
                            <a:schemeClr val="tx1"/>
                          </a:solidFill>
                          <a:effectLst/>
                          <a:latin typeface="+mn-lt"/>
                          <a:ea typeface="+mn-ea"/>
                          <a:cs typeface="+mn-cs"/>
                        </a:rPr>
                        <a:t>Google Cloud Academy, 2022</a:t>
                      </a:r>
                      <a:r>
                        <a:rPr lang="es-CO" sz="14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https://www.cloudskillsboost.google/public_profiles/c7e7936c-3e37-4bad-b822-74d40c49d0db</a:t>
                      </a:r>
                      <a:endParaRPr lang="en-US" sz="1200" b="0" kern="1200" dirty="0">
                        <a:solidFill>
                          <a:schemeClr val="tx1"/>
                        </a:solidFill>
                        <a:effectLst/>
                        <a:latin typeface="+mn-lt"/>
                        <a:ea typeface="+mn-ea"/>
                        <a:cs typeface="+mn-cs"/>
                      </a:endParaRPr>
                    </a:p>
                    <a:p>
                      <a:pPr marL="171450" indent="-171450" algn="l" defTabSz="914400" rtl="0" eaLnBrk="1" latinLnBrk="0" hangingPunct="1">
                        <a:lnSpc>
                          <a:spcPct val="107000"/>
                        </a:lnSpc>
                        <a:spcAft>
                          <a:spcPts val="0"/>
                        </a:spcAft>
                        <a:buFont typeface="Arial" panose="020B0604020202020204" pitchFamily="34" charset="0"/>
                        <a:buChar char="•"/>
                      </a:pPr>
                      <a:endParaRPr lang="es-CO" sz="12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194332093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CO" sz="1400" b="1" kern="1200" dirty="0">
                          <a:solidFill>
                            <a:schemeClr val="tx1"/>
                          </a:solidFill>
                          <a:effectLst/>
                          <a:latin typeface="+mn-lt"/>
                          <a:ea typeface="+mn-ea"/>
                          <a:cs typeface="+mn-cs"/>
                        </a:rPr>
                        <a:t>Fundamentos De Programación Con Énfasis En Cloud Computing – </a:t>
                      </a:r>
                      <a:r>
                        <a:rPr lang="es-CO" sz="1400" b="0" kern="1200" dirty="0">
                          <a:solidFill>
                            <a:schemeClr val="tx1"/>
                          </a:solidFill>
                          <a:effectLst/>
                          <a:latin typeface="+mn-lt"/>
                          <a:ea typeface="+mn-ea"/>
                          <a:cs typeface="+mn-cs"/>
                        </a:rPr>
                        <a:t>AWS Academy y Misión Tic 2022</a:t>
                      </a:r>
                    </a:p>
                    <a:p>
                      <a:pPr marL="285750" indent="-285750" algn="l" defTabSz="914400" rtl="0" eaLnBrk="1" latinLnBrk="0" hangingPunct="1">
                        <a:lnSpc>
                          <a:spcPct val="107000"/>
                        </a:lnSpc>
                        <a:spcAft>
                          <a:spcPts val="0"/>
                        </a:spcAft>
                        <a:buFont typeface="Arial" panose="020B0604020202020204" pitchFamily="34" charset="0"/>
                        <a:buChar char="•"/>
                      </a:pPr>
                      <a:endParaRPr lang="es-CO" sz="1400" b="1"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699977986"/>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n-US" sz="1400" b="1" kern="1200" dirty="0">
                          <a:solidFill>
                            <a:schemeClr val="tx1"/>
                          </a:solidFill>
                          <a:effectLst/>
                          <a:latin typeface="+mn-lt"/>
                          <a:ea typeface="+mn-ea"/>
                          <a:cs typeface="+mn-cs"/>
                        </a:rPr>
                        <a:t>Google Cloud Computing Foundations – </a:t>
                      </a:r>
                      <a:r>
                        <a:rPr lang="en-US" sz="1400" b="0" kern="1200" dirty="0">
                          <a:solidFill>
                            <a:schemeClr val="tx1"/>
                          </a:solidFill>
                          <a:effectLst/>
                          <a:latin typeface="+mn-lt"/>
                          <a:ea typeface="+mn-ea"/>
                          <a:cs typeface="+mn-cs"/>
                        </a:rPr>
                        <a:t>Google Academy, 2022</a:t>
                      </a:r>
                      <a:endParaRPr lang="es-CO" sz="1400" b="0" kern="1200" dirty="0">
                        <a:solidFill>
                          <a:schemeClr val="tx1"/>
                        </a:solidFill>
                        <a:effectLst/>
                        <a:latin typeface="+mn-lt"/>
                        <a:ea typeface="+mn-ea"/>
                        <a:cs typeface="+mn-cs"/>
                      </a:endParaRPr>
                    </a:p>
                  </a:txBody>
                  <a:tcPr marL="89535" marR="89535" marT="0" marB="0">
                    <a:noFill/>
                  </a:tcPr>
                </a:tc>
                <a:extLst>
                  <a:ext uri="{0D108BD9-81ED-4DB2-BD59-A6C34878D82A}">
                    <a16:rowId xmlns:a16="http://schemas.microsoft.com/office/drawing/2014/main" val="2507507024"/>
                  </a:ext>
                </a:extLst>
              </a:tr>
              <a:tr h="363929">
                <a:tc>
                  <a:txBody>
                    <a:bodyPr/>
                    <a:lstStyle/>
                    <a:p>
                      <a:pPr marL="285750" indent="-285750" algn="l" defTabSz="914400" rtl="0" eaLnBrk="1" latinLnBrk="0" hangingPunct="1">
                        <a:lnSpc>
                          <a:spcPct val="107000"/>
                        </a:lnSpc>
                        <a:spcAft>
                          <a:spcPts val="0"/>
                        </a:spcAft>
                        <a:buFont typeface="Wingdings" panose="05000000000000000000" pitchFamily="2" charset="2"/>
                        <a:buChar char="ü"/>
                      </a:pPr>
                      <a:r>
                        <a:rPr lang="es-ES" sz="1400" b="1" kern="1200" dirty="0">
                          <a:solidFill>
                            <a:schemeClr val="tx1"/>
                          </a:solidFill>
                          <a:effectLst/>
                          <a:latin typeface="+mn-lt"/>
                          <a:ea typeface="+mn-ea"/>
                          <a:cs typeface="+mn-cs"/>
                        </a:rPr>
                        <a:t>Aplicación de cloud: retos y oportunidades de mejora para las empresas de software gestionando la computación en la nube – </a:t>
                      </a:r>
                      <a:r>
                        <a:rPr lang="es-ES" sz="1400" b="0" kern="1200" dirty="0" err="1">
                          <a:solidFill>
                            <a:schemeClr val="tx1"/>
                          </a:solidFill>
                          <a:effectLst/>
                          <a:latin typeface="+mn-lt"/>
                          <a:ea typeface="+mn-ea"/>
                          <a:cs typeface="+mn-cs"/>
                        </a:rPr>
                        <a:t>Fedesoft</a:t>
                      </a:r>
                      <a:r>
                        <a:rPr lang="es-ES" sz="1400" b="0" kern="1200" dirty="0">
                          <a:solidFill>
                            <a:schemeClr val="tx1"/>
                          </a:solidFill>
                          <a:effectLst/>
                          <a:latin typeface="+mn-lt"/>
                          <a:ea typeface="+mn-ea"/>
                          <a:cs typeface="+mn-cs"/>
                        </a:rPr>
                        <a:t>, 2023</a:t>
                      </a:r>
                    </a:p>
                    <a:p>
                      <a:pPr marL="0" indent="0" algn="l" defTabSz="914400" rtl="0" eaLnBrk="1" latinLnBrk="0" hangingPunct="1">
                        <a:lnSpc>
                          <a:spcPct val="107000"/>
                        </a:lnSpc>
                        <a:spcAft>
                          <a:spcPts val="0"/>
                        </a:spcAft>
                        <a:buFont typeface="Wingdings" panose="05000000000000000000" pitchFamily="2" charset="2"/>
                        <a:buNone/>
                      </a:pPr>
                      <a:endParaRPr lang="es-ES" sz="1400" b="0"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r>
                        <a:rPr lang="es-ES" sz="1400" b="1" kern="1200" dirty="0">
                          <a:solidFill>
                            <a:schemeClr val="tx1"/>
                          </a:solidFill>
                          <a:effectLst/>
                          <a:latin typeface="+mn-lt"/>
                          <a:ea typeface="+mn-ea"/>
                          <a:cs typeface="+mn-cs"/>
                        </a:rPr>
                        <a:t>Desarrollo De Aplicaciones Web En Angular, Para El Nivel </a:t>
                      </a:r>
                      <a:r>
                        <a:rPr lang="es-ES" sz="1400" b="1" kern="1200" dirty="0" err="1">
                          <a:solidFill>
                            <a:schemeClr val="tx1"/>
                          </a:solidFill>
                          <a:effectLst/>
                          <a:latin typeface="+mn-lt"/>
                          <a:ea typeface="+mn-ea"/>
                          <a:cs typeface="+mn-cs"/>
                        </a:rPr>
                        <a:t>Frontend</a:t>
                      </a:r>
                      <a:r>
                        <a:rPr lang="es-ES" sz="1400" b="1" kern="1200" dirty="0">
                          <a:solidFill>
                            <a:schemeClr val="tx1"/>
                          </a:solidFill>
                          <a:effectLst/>
                          <a:latin typeface="+mn-lt"/>
                          <a:ea typeface="+mn-ea"/>
                          <a:cs typeface="+mn-cs"/>
                        </a:rPr>
                        <a:t> </a:t>
                      </a:r>
                      <a:r>
                        <a:rPr lang="es-ES" sz="1400" b="0" kern="1200" dirty="0">
                          <a:solidFill>
                            <a:schemeClr val="tx1"/>
                          </a:solidFill>
                          <a:effectLst/>
                          <a:latin typeface="+mn-lt"/>
                          <a:ea typeface="+mn-ea"/>
                          <a:cs typeface="+mn-cs"/>
                        </a:rPr>
                        <a:t>– Universidad EAFIT,  2023 </a:t>
                      </a:r>
                      <a:endParaRPr lang="es-CO" sz="1400" b="1"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endParaRPr lang="es-CO" sz="1400" b="1" kern="1200" dirty="0">
                        <a:solidFill>
                          <a:schemeClr val="tx1"/>
                        </a:solidFill>
                        <a:effectLst/>
                        <a:latin typeface="+mn-lt"/>
                        <a:ea typeface="+mn-ea"/>
                        <a:cs typeface="+mn-cs"/>
                      </a:endParaRPr>
                    </a:p>
                    <a:p>
                      <a:pPr marL="285750" indent="-285750" algn="l" defTabSz="914400" rtl="0" eaLnBrk="1" latinLnBrk="0" hangingPunct="1">
                        <a:lnSpc>
                          <a:spcPct val="107000"/>
                        </a:lnSpc>
                        <a:spcAft>
                          <a:spcPts val="0"/>
                        </a:spcAft>
                        <a:buFont typeface="Wingdings" panose="05000000000000000000" pitchFamily="2" charset="2"/>
                        <a:buChar char="ü"/>
                      </a:pPr>
                      <a:r>
                        <a:rPr lang="es-CO" sz="1400" b="1" kern="1200" dirty="0">
                          <a:solidFill>
                            <a:schemeClr val="tx1"/>
                          </a:solidFill>
                          <a:effectLst/>
                          <a:latin typeface="+mn-lt"/>
                          <a:ea typeface="+mn-ea"/>
                          <a:cs typeface="+mn-cs"/>
                        </a:rPr>
                        <a:t>Microsoft Scrum Foundations – </a:t>
                      </a:r>
                      <a:r>
                        <a:rPr lang="es-CO" sz="1400" b="0" kern="1200" dirty="0" err="1">
                          <a:solidFill>
                            <a:schemeClr val="tx1"/>
                          </a:solidFill>
                          <a:effectLst/>
                          <a:latin typeface="+mn-lt"/>
                          <a:ea typeface="+mn-ea"/>
                          <a:cs typeface="+mn-cs"/>
                        </a:rPr>
                        <a:t>Intelligent</a:t>
                      </a:r>
                      <a:r>
                        <a:rPr lang="es-CO" sz="1400" b="0" kern="1200" dirty="0">
                          <a:solidFill>
                            <a:schemeClr val="tx1"/>
                          </a:solidFill>
                          <a:effectLst/>
                          <a:latin typeface="+mn-lt"/>
                          <a:ea typeface="+mn-ea"/>
                          <a:cs typeface="+mn-cs"/>
                        </a:rPr>
                        <a:t> Training - </a:t>
                      </a:r>
                      <a:r>
                        <a:rPr lang="es-CO" sz="1400" b="0" kern="1200" dirty="0" err="1">
                          <a:solidFill>
                            <a:schemeClr val="tx1"/>
                          </a:solidFill>
                          <a:effectLst/>
                          <a:latin typeface="+mn-lt"/>
                          <a:ea typeface="+mn-ea"/>
                          <a:cs typeface="+mn-cs"/>
                        </a:rPr>
                        <a:t>MinTic</a:t>
                      </a:r>
                      <a:r>
                        <a:rPr lang="es-CO" sz="1400" b="0" kern="1200" dirty="0">
                          <a:solidFill>
                            <a:schemeClr val="tx1"/>
                          </a:solidFill>
                          <a:effectLst/>
                          <a:latin typeface="+mn-lt"/>
                          <a:ea typeface="+mn-ea"/>
                          <a:cs typeface="+mn-cs"/>
                        </a:rPr>
                        <a:t> , 2023</a:t>
                      </a:r>
                    </a:p>
                  </a:txBody>
                  <a:tcPr marL="89535" marR="89535" marT="0" marB="0">
                    <a:noFill/>
                  </a:tcPr>
                </a:tc>
                <a:extLst>
                  <a:ext uri="{0D108BD9-81ED-4DB2-BD59-A6C34878D82A}">
                    <a16:rowId xmlns:a16="http://schemas.microsoft.com/office/drawing/2014/main" val="1099362892"/>
                  </a:ext>
                </a:extLst>
              </a:tr>
            </a:tbl>
          </a:graphicData>
        </a:graphic>
      </p:graphicFrame>
      <p:graphicFrame>
        <p:nvGraphicFramePr>
          <p:cNvPr id="33" name="Tabla 32">
            <a:extLst>
              <a:ext uri="{FF2B5EF4-FFF2-40B4-BE49-F238E27FC236}">
                <a16:creationId xmlns:a16="http://schemas.microsoft.com/office/drawing/2014/main" id="{6CCB9D7C-FCF5-46D5-9558-727A06D5218F}"/>
              </a:ext>
            </a:extLst>
          </p:cNvPr>
          <p:cNvGraphicFramePr>
            <a:graphicFrameLocks noGrp="1"/>
          </p:cNvGraphicFramePr>
          <p:nvPr>
            <p:extLst>
              <p:ext uri="{D42A27DB-BD31-4B8C-83A1-F6EECF244321}">
                <p14:modId xmlns:p14="http://schemas.microsoft.com/office/powerpoint/2010/main" val="672090083"/>
              </p:ext>
            </p:extLst>
          </p:nvPr>
        </p:nvGraphicFramePr>
        <p:xfrm>
          <a:off x="3390180" y="5540441"/>
          <a:ext cx="8617789" cy="1111441"/>
        </p:xfrm>
        <a:graphic>
          <a:graphicData uri="http://schemas.openxmlformats.org/drawingml/2006/table">
            <a:tbl>
              <a:tblPr firstRow="1" firstCol="1" bandRow="1">
                <a:tableStyleId>{2D5ABB26-0587-4C30-8999-92F81FD0307C}</a:tableStyleId>
              </a:tblPr>
              <a:tblGrid>
                <a:gridCol w="8617789">
                  <a:extLst>
                    <a:ext uri="{9D8B030D-6E8A-4147-A177-3AD203B41FA5}">
                      <a16:colId xmlns:a16="http://schemas.microsoft.com/office/drawing/2014/main" val="3037044111"/>
                    </a:ext>
                  </a:extLst>
                </a:gridCol>
              </a:tblGrid>
              <a:tr h="568612">
                <a:tc>
                  <a:txBody>
                    <a:bodyPr/>
                    <a:lstStyle/>
                    <a:p>
                      <a:pPr marL="0" indent="0" algn="l" defTabSz="914400" rtl="0" eaLnBrk="1" latinLnBrk="0" hangingPunct="1">
                        <a:lnSpc>
                          <a:spcPct val="107000"/>
                        </a:lnSpc>
                        <a:spcAft>
                          <a:spcPts val="0"/>
                        </a:spcAft>
                        <a:buFont typeface="Arial" panose="020B0604020202020204" pitchFamily="34" charset="0"/>
                        <a:buNone/>
                      </a:pPr>
                      <a:r>
                        <a:rPr lang="es-CO" sz="2400" b="1" kern="1200" dirty="0">
                          <a:solidFill>
                            <a:schemeClr val="accent1"/>
                          </a:solidFill>
                          <a:effectLst/>
                          <a:latin typeface="+mn-lt"/>
                          <a:ea typeface="+mn-ea"/>
                          <a:cs typeface="+mn-cs"/>
                        </a:rPr>
                        <a:t>Experiencia profesional</a:t>
                      </a:r>
                    </a:p>
                    <a:p>
                      <a:pPr algn="l">
                        <a:lnSpc>
                          <a:spcPct val="107000"/>
                        </a:lnSpc>
                        <a:spcAft>
                          <a:spcPts val="0"/>
                        </a:spcAft>
                      </a:pPr>
                      <a:endParaRPr lang="es-CO" sz="1200" dirty="0">
                        <a:effectLst/>
                      </a:endParaRPr>
                    </a:p>
                    <a:p>
                      <a:pPr algn="l">
                        <a:lnSpc>
                          <a:spcPct val="107000"/>
                        </a:lnSpc>
                        <a:spcAft>
                          <a:spcPts val="0"/>
                        </a:spcAft>
                      </a:pPr>
                      <a:r>
                        <a:rPr lang="es-CO" sz="500" dirty="0">
                          <a:effectLst/>
                        </a:rPr>
                        <a:t> </a:t>
                      </a:r>
                      <a:endParaRPr lang="es-CO" sz="100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893199199"/>
                  </a:ext>
                </a:extLst>
              </a:tr>
              <a:tr h="381772">
                <a:tc>
                  <a:txBody>
                    <a:bodyPr/>
                    <a:lstStyle/>
                    <a:p>
                      <a:pPr marL="285750" indent="-285750" algn="l">
                        <a:lnSpc>
                          <a:spcPct val="107000"/>
                        </a:lnSpc>
                        <a:spcAft>
                          <a:spcPts val="0"/>
                        </a:spcAft>
                        <a:buFont typeface="Wingdings" panose="05000000000000000000" pitchFamily="2" charset="2"/>
                        <a:buChar char="ü"/>
                      </a:pPr>
                      <a:r>
                        <a:rPr lang="es-CO" sz="1400" b="1" dirty="0">
                          <a:effectLst/>
                        </a:rPr>
                        <a:t>Docente Universitario</a:t>
                      </a:r>
                      <a:r>
                        <a:rPr lang="es-CO" sz="1400" dirty="0">
                          <a:effectLst/>
                        </a:rPr>
                        <a:t>, Universidad Popular del Cesar sede Valledupar,  </a:t>
                      </a:r>
                      <a:r>
                        <a:rPr lang="es-CO" sz="1400" kern="1200" dirty="0">
                          <a:effectLst/>
                        </a:rPr>
                        <a:t>marzo del 2013.</a:t>
                      </a:r>
                    </a:p>
                    <a:p>
                      <a:pPr marL="285750" indent="-285750" algn="l">
                        <a:lnSpc>
                          <a:spcPct val="107000"/>
                        </a:lnSpc>
                        <a:spcAft>
                          <a:spcPts val="0"/>
                        </a:spcAft>
                        <a:buFont typeface="Wingdings" panose="05000000000000000000" pitchFamily="2" charset="2"/>
                        <a:buChar char="ü"/>
                      </a:pPr>
                      <a:r>
                        <a:rPr lang="es-CO" sz="1400" b="1" kern="1200" dirty="0">
                          <a:effectLst/>
                        </a:rPr>
                        <a:t>Técnico de Sistemas Grado 11</a:t>
                      </a:r>
                      <a:r>
                        <a:rPr lang="es-CO" sz="1400" dirty="0">
                          <a:effectLst/>
                        </a:rPr>
                        <a:t>, </a:t>
                      </a:r>
                      <a:r>
                        <a:rPr lang="es-CO" sz="1400" kern="1200" dirty="0">
                          <a:effectLst/>
                        </a:rPr>
                        <a:t>Rama judicial Seccional Cesar, SRPA Valledupar, Junio del 2009</a:t>
                      </a:r>
                      <a:endParaRPr lang="es-CO" sz="1800" b="0" dirty="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2518993783"/>
                  </a:ext>
                </a:extLst>
              </a:tr>
            </a:tbl>
          </a:graphicData>
        </a:graphic>
      </p:graphicFrame>
    </p:spTree>
    <p:extLst>
      <p:ext uri="{BB962C8B-B14F-4D97-AF65-F5344CB8AC3E}">
        <p14:creationId xmlns:p14="http://schemas.microsoft.com/office/powerpoint/2010/main" val="299542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Singleton</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E8765476-E9A2-4F60-B8D4-EA5FF9714D07}"/>
              </a:ext>
            </a:extLst>
          </p:cNvPr>
          <p:cNvPicPr>
            <a:picLocks noChangeAspect="1"/>
          </p:cNvPicPr>
          <p:nvPr/>
        </p:nvPicPr>
        <p:blipFill>
          <a:blip r:embed="rId5"/>
          <a:stretch>
            <a:fillRect/>
          </a:stretch>
        </p:blipFill>
        <p:spPr>
          <a:xfrm>
            <a:off x="8304026" y="2473587"/>
            <a:ext cx="3765271" cy="3120390"/>
          </a:xfrm>
          <a:prstGeom prst="rect">
            <a:avLst/>
          </a:prstGeom>
        </p:spPr>
      </p:pic>
      <p:sp>
        <p:nvSpPr>
          <p:cNvPr id="4" name="Rectángulo 3">
            <a:extLst>
              <a:ext uri="{FF2B5EF4-FFF2-40B4-BE49-F238E27FC236}">
                <a16:creationId xmlns:a16="http://schemas.microsoft.com/office/drawing/2014/main" id="{F6FFCC35-C024-4C9A-8D8B-B78AD534DDBC}"/>
              </a:ext>
            </a:extLst>
          </p:cNvPr>
          <p:cNvSpPr/>
          <p:nvPr/>
        </p:nvSpPr>
        <p:spPr>
          <a:xfrm>
            <a:off x="285077" y="2473587"/>
            <a:ext cx="7605657" cy="4031873"/>
          </a:xfrm>
          <a:prstGeom prst="rect">
            <a:avLst/>
          </a:prstGeom>
          <a:solidFill>
            <a:schemeClr val="bg1"/>
          </a:solidFill>
        </p:spPr>
        <p:txBody>
          <a:bodyPr wrap="square">
            <a:spAutoFit/>
          </a:bodyPr>
          <a:lstStyle/>
          <a:p>
            <a:pPr algn="just"/>
            <a:r>
              <a:rPr lang="es-MX" sz="1600" b="1" dirty="0"/>
              <a:t>Logging:</a:t>
            </a:r>
            <a:r>
              <a:rPr lang="es-MX" sz="1600" dirty="0"/>
              <a:t> Un sistema de logs debe escribir en una única fuente (archivo, consola, etc.). Usar un Singleton evita múltiples instancias y garantiza la consistencia del log.</a:t>
            </a:r>
          </a:p>
          <a:p>
            <a:pPr algn="just"/>
            <a:endParaRPr lang="es-MX" sz="1600" dirty="0"/>
          </a:p>
          <a:p>
            <a:pPr algn="just"/>
            <a:r>
              <a:rPr lang="es-MX" sz="1600" b="1" dirty="0"/>
              <a:t>Gestor de configuración (</a:t>
            </a:r>
            <a:r>
              <a:rPr lang="es-MX" sz="1600" b="1" dirty="0" err="1"/>
              <a:t>config</a:t>
            </a:r>
            <a:r>
              <a:rPr lang="es-MX" sz="1600" b="1" dirty="0"/>
              <a:t> manager):</a:t>
            </a:r>
            <a:r>
              <a:rPr lang="es-MX" sz="1600" dirty="0"/>
              <a:t>	Las aplicaciones cargan parámetros desde un archivo .properties o desde variables de entorno. El Singleton asegura que la configuración se lee una vez y se reutiliza.</a:t>
            </a:r>
          </a:p>
          <a:p>
            <a:pPr algn="just"/>
            <a:endParaRPr lang="es-MX" sz="1600" dirty="0"/>
          </a:p>
          <a:p>
            <a:pPr algn="just"/>
            <a:r>
              <a:rPr lang="es-MX" sz="1600" b="1" dirty="0"/>
              <a:t>Pool de conexiones:</a:t>
            </a:r>
            <a:r>
              <a:rPr lang="es-MX" sz="1600" dirty="0"/>
              <a:t>	En sistemas que acceden a una base de datos, un Singleton gestiona el pool de conexiones, evitando múltiples creaciones costosas.</a:t>
            </a:r>
          </a:p>
          <a:p>
            <a:pPr algn="just"/>
            <a:endParaRPr lang="es-MX" sz="1600" dirty="0"/>
          </a:p>
          <a:p>
            <a:pPr algn="just"/>
            <a:r>
              <a:rPr lang="es-MX" sz="1600" b="1" dirty="0"/>
              <a:t>Cache global: </a:t>
            </a:r>
            <a:r>
              <a:rPr lang="es-MX" sz="1600" dirty="0"/>
              <a:t>Servicios distribuidos como microservicios pueden usar un Singleton para mantener una cache local de respuestas recientes o tokens de autenticación.</a:t>
            </a:r>
          </a:p>
          <a:p>
            <a:pPr algn="just"/>
            <a:endParaRPr lang="es-MX" sz="1600" dirty="0"/>
          </a:p>
          <a:p>
            <a:pPr algn="just"/>
            <a:r>
              <a:rPr lang="es-MX" sz="1600" b="1" dirty="0"/>
              <a:t>Gestor de contexto en frameworks: </a:t>
            </a:r>
            <a:r>
              <a:rPr lang="es-MX" sz="1600" dirty="0"/>
              <a:t>Frameworks como Spring mantienen un </a:t>
            </a:r>
            <a:r>
              <a:rPr lang="es-MX" sz="1600" dirty="0" err="1"/>
              <a:t>ApplicationContext</a:t>
            </a:r>
            <a:r>
              <a:rPr lang="es-MX" sz="1600" dirty="0"/>
              <a:t> que es instanciado una vez, funcionando como un Singleton centralizado.</a:t>
            </a:r>
            <a:endParaRPr lang="es-CO" sz="1600" dirty="0"/>
          </a:p>
        </p:txBody>
      </p:sp>
      <p:sp>
        <p:nvSpPr>
          <p:cNvPr id="6" name="Rectángulo 5">
            <a:extLst>
              <a:ext uri="{FF2B5EF4-FFF2-40B4-BE49-F238E27FC236}">
                <a16:creationId xmlns:a16="http://schemas.microsoft.com/office/drawing/2014/main" id="{1EC9F9A3-D536-458F-9877-1B5F6FC9362F}"/>
              </a:ext>
            </a:extLst>
          </p:cNvPr>
          <p:cNvSpPr/>
          <p:nvPr/>
        </p:nvSpPr>
        <p:spPr>
          <a:xfrm>
            <a:off x="372534" y="1908847"/>
            <a:ext cx="7383730" cy="369332"/>
          </a:xfrm>
          <a:prstGeom prst="rect">
            <a:avLst/>
          </a:prstGeom>
          <a:solidFill>
            <a:schemeClr val="accent2"/>
          </a:solidFill>
        </p:spPr>
        <p:txBody>
          <a:bodyPr wrap="square">
            <a:spAutoFit/>
          </a:bodyPr>
          <a:lstStyle/>
          <a:p>
            <a:pPr algn="ctr"/>
            <a:r>
              <a:rPr lang="es-CO" b="1" dirty="0"/>
              <a:t>Casos de uso comunes (ajustados a la realidad)</a:t>
            </a:r>
          </a:p>
        </p:txBody>
      </p:sp>
    </p:spTree>
    <p:extLst>
      <p:ext uri="{BB962C8B-B14F-4D97-AF65-F5344CB8AC3E}">
        <p14:creationId xmlns:p14="http://schemas.microsoft.com/office/powerpoint/2010/main" val="489576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Singleton</a:t>
            </a:r>
            <a:endParaRPr lang="es-CO" sz="2800" b="1" dirty="0">
              <a:solidFill>
                <a:srgbClr val="FF0000"/>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E8765476-E9A2-4F60-B8D4-EA5FF9714D07}"/>
              </a:ext>
            </a:extLst>
          </p:cNvPr>
          <p:cNvPicPr>
            <a:picLocks noChangeAspect="1"/>
          </p:cNvPicPr>
          <p:nvPr/>
        </p:nvPicPr>
        <p:blipFill rotWithShape="1">
          <a:blip r:embed="rId5"/>
          <a:srcRect r="6160"/>
          <a:stretch/>
        </p:blipFill>
        <p:spPr>
          <a:xfrm>
            <a:off x="8658651" y="2473587"/>
            <a:ext cx="3533350" cy="3120390"/>
          </a:xfrm>
          <a:prstGeom prst="rect">
            <a:avLst/>
          </a:prstGeom>
        </p:spPr>
      </p:pic>
      <p:sp>
        <p:nvSpPr>
          <p:cNvPr id="12" name="Rectángulo 11">
            <a:extLst>
              <a:ext uri="{FF2B5EF4-FFF2-40B4-BE49-F238E27FC236}">
                <a16:creationId xmlns:a16="http://schemas.microsoft.com/office/drawing/2014/main" id="{EED00A0F-1209-4444-8ABB-58B2FC669CF8}"/>
              </a:ext>
            </a:extLst>
          </p:cNvPr>
          <p:cNvSpPr/>
          <p:nvPr/>
        </p:nvSpPr>
        <p:spPr>
          <a:xfrm>
            <a:off x="372534" y="1639397"/>
            <a:ext cx="8158280" cy="2231380"/>
          </a:xfrm>
          <a:prstGeom prst="rect">
            <a:avLst/>
          </a:prstGeom>
        </p:spPr>
        <p:txBody>
          <a:bodyPr wrap="square">
            <a:spAutoFit/>
          </a:bodyPr>
          <a:lstStyle/>
          <a:p>
            <a:pPr algn="just"/>
            <a:r>
              <a:rPr lang="es-MX" sz="2400" b="1" dirty="0">
                <a:solidFill>
                  <a:schemeClr val="accent6"/>
                </a:solidFill>
              </a:rPr>
              <a:t>Ventajas</a:t>
            </a:r>
          </a:p>
          <a:p>
            <a:pPr algn="just"/>
            <a:endParaRPr lang="es-MX" sz="500" dirty="0"/>
          </a:p>
          <a:p>
            <a:pPr algn="just"/>
            <a:r>
              <a:rPr lang="es-MX" sz="1500" dirty="0">
                <a:solidFill>
                  <a:schemeClr val="accent6"/>
                </a:solidFill>
              </a:rPr>
              <a:t>✅ </a:t>
            </a:r>
            <a:r>
              <a:rPr lang="es-MX" sz="1500" b="1" dirty="0"/>
              <a:t>Control de acceso centralizado</a:t>
            </a:r>
            <a:r>
              <a:rPr lang="es-MX" sz="1500" dirty="0"/>
              <a:t>: Permite controlar desde un único punto las operaciones críticas o compartidas.</a:t>
            </a:r>
          </a:p>
          <a:p>
            <a:pPr algn="just"/>
            <a:r>
              <a:rPr lang="es-MX" sz="1500" dirty="0">
                <a:solidFill>
                  <a:schemeClr val="accent6"/>
                </a:solidFill>
              </a:rPr>
              <a:t>✅</a:t>
            </a:r>
            <a:r>
              <a:rPr lang="es-MX" sz="1500" dirty="0"/>
              <a:t> </a:t>
            </a:r>
            <a:r>
              <a:rPr lang="es-MX" sz="1500" b="1" dirty="0"/>
              <a:t>Reducción de consumo de memoria</a:t>
            </a:r>
            <a:r>
              <a:rPr lang="es-MX" sz="1500" dirty="0"/>
              <a:t>: Solo se crea una instancia, evitando la duplicación de objetos pesados.</a:t>
            </a:r>
          </a:p>
          <a:p>
            <a:pPr algn="just"/>
            <a:r>
              <a:rPr lang="es-MX" sz="1500" dirty="0">
                <a:solidFill>
                  <a:schemeClr val="accent6"/>
                </a:solidFill>
              </a:rPr>
              <a:t>✅</a:t>
            </a:r>
            <a:r>
              <a:rPr lang="es-MX" sz="1500" dirty="0"/>
              <a:t> </a:t>
            </a:r>
            <a:r>
              <a:rPr lang="es-MX" sz="1500" b="1" dirty="0"/>
              <a:t>Mejor integración con arquitecturas globales</a:t>
            </a:r>
            <a:r>
              <a:rPr lang="es-MX" sz="1500" dirty="0"/>
              <a:t>: Útil para servicios compartidos como autenticación, logs o métricas.</a:t>
            </a:r>
          </a:p>
          <a:p>
            <a:pPr algn="just"/>
            <a:r>
              <a:rPr lang="es-MX" sz="1500" dirty="0">
                <a:solidFill>
                  <a:schemeClr val="accent6"/>
                </a:solidFill>
              </a:rPr>
              <a:t>✅</a:t>
            </a:r>
            <a:r>
              <a:rPr lang="es-MX" sz="1500" dirty="0"/>
              <a:t> </a:t>
            </a:r>
            <a:r>
              <a:rPr lang="es-MX" sz="1500" b="1" dirty="0"/>
              <a:t>Fácil acceso global: </a:t>
            </a:r>
            <a:r>
              <a:rPr lang="es-MX" sz="1500" dirty="0"/>
              <a:t>Cualquier clase puede acceder a la instancia, facilitando la integración.</a:t>
            </a:r>
            <a:endParaRPr lang="es-CO" sz="1500" dirty="0"/>
          </a:p>
        </p:txBody>
      </p:sp>
      <p:sp>
        <p:nvSpPr>
          <p:cNvPr id="17" name="Rectángulo 16">
            <a:extLst>
              <a:ext uri="{FF2B5EF4-FFF2-40B4-BE49-F238E27FC236}">
                <a16:creationId xmlns:a16="http://schemas.microsoft.com/office/drawing/2014/main" id="{A3D3AEEA-A1D9-4F03-B34D-C837C0559757}"/>
              </a:ext>
            </a:extLst>
          </p:cNvPr>
          <p:cNvSpPr/>
          <p:nvPr/>
        </p:nvSpPr>
        <p:spPr>
          <a:xfrm>
            <a:off x="372534" y="3955586"/>
            <a:ext cx="8158280" cy="2831544"/>
          </a:xfrm>
          <a:prstGeom prst="rect">
            <a:avLst/>
          </a:prstGeom>
          <a:solidFill>
            <a:schemeClr val="bg1"/>
          </a:solidFill>
        </p:spPr>
        <p:txBody>
          <a:bodyPr wrap="square">
            <a:spAutoFit/>
          </a:bodyPr>
          <a:lstStyle/>
          <a:p>
            <a:pPr algn="just"/>
            <a:r>
              <a:rPr lang="es-MX" sz="2400" b="1" dirty="0">
                <a:solidFill>
                  <a:srgbClr val="FF0000"/>
                </a:solidFill>
              </a:rPr>
              <a:t>Desventajas</a:t>
            </a:r>
            <a:r>
              <a:rPr lang="es-MX" sz="2400" b="1" dirty="0"/>
              <a:t>:</a:t>
            </a:r>
            <a:endParaRPr lang="es-MX" b="1" dirty="0"/>
          </a:p>
          <a:p>
            <a:pPr algn="just"/>
            <a:endParaRPr lang="es-MX" sz="400" dirty="0"/>
          </a:p>
          <a:p>
            <a:pPr algn="just"/>
            <a:r>
              <a:rPr lang="es-MX" sz="1500" dirty="0">
                <a:solidFill>
                  <a:srgbClr val="FF0000"/>
                </a:solidFill>
              </a:rPr>
              <a:t>❌</a:t>
            </a:r>
            <a:r>
              <a:rPr lang="es-MX" sz="1500" dirty="0"/>
              <a:t> </a:t>
            </a:r>
            <a:r>
              <a:rPr lang="es-MX" sz="1500" b="1" dirty="0"/>
              <a:t>Oculta dependencias: </a:t>
            </a:r>
            <a:r>
              <a:rPr lang="es-MX" sz="1500" dirty="0"/>
              <a:t>Su acceso global puede romper el principio de </a:t>
            </a:r>
            <a:r>
              <a:rPr lang="es-MX" sz="1500" b="1" dirty="0"/>
              <a:t>DIP</a:t>
            </a:r>
            <a:r>
              <a:rPr lang="es-MX" sz="1500" dirty="0"/>
              <a:t> y dificultar la prueba unitaria.</a:t>
            </a:r>
          </a:p>
          <a:p>
            <a:pPr algn="just"/>
            <a:r>
              <a:rPr lang="es-MX" sz="1500" dirty="0">
                <a:solidFill>
                  <a:srgbClr val="FF0000"/>
                </a:solidFill>
              </a:rPr>
              <a:t>❌</a:t>
            </a:r>
            <a:r>
              <a:rPr lang="es-MX" sz="1500" dirty="0"/>
              <a:t> </a:t>
            </a:r>
            <a:r>
              <a:rPr lang="es-MX" sz="1500" b="1" dirty="0"/>
              <a:t>Problemas con pruebas (</a:t>
            </a:r>
            <a:r>
              <a:rPr lang="es-MX" sz="1500" b="1" dirty="0" err="1"/>
              <a:t>testing</a:t>
            </a:r>
            <a:r>
              <a:rPr lang="es-MX" sz="1500" b="1" dirty="0"/>
              <a:t>): </a:t>
            </a:r>
            <a:r>
              <a:rPr lang="es-MX" sz="1500" dirty="0"/>
              <a:t>Introduce estado global, lo que puede generar efectos secundarios en pruebas concurrentes o secuenciales.</a:t>
            </a:r>
          </a:p>
          <a:p>
            <a:pPr algn="just"/>
            <a:r>
              <a:rPr lang="es-MX" sz="1500" dirty="0">
                <a:solidFill>
                  <a:srgbClr val="FF0000"/>
                </a:solidFill>
              </a:rPr>
              <a:t>❌</a:t>
            </a:r>
            <a:r>
              <a:rPr lang="es-MX" sz="1500" dirty="0"/>
              <a:t> </a:t>
            </a:r>
            <a:r>
              <a:rPr lang="es-MX" sz="1500" b="1" dirty="0"/>
              <a:t>Difícil de escalar en entornos distribuidos: </a:t>
            </a:r>
            <a:r>
              <a:rPr lang="es-MX" sz="1500" dirty="0"/>
              <a:t>En sistemas </a:t>
            </a:r>
            <a:r>
              <a:rPr lang="es-MX" sz="1500" dirty="0" err="1"/>
              <a:t>multi-node</a:t>
            </a:r>
            <a:r>
              <a:rPr lang="es-MX" sz="1500" dirty="0"/>
              <a:t>, cada nodo podría tener su propia instancia local, rompiendo la unicidad.</a:t>
            </a:r>
          </a:p>
          <a:p>
            <a:pPr algn="just"/>
            <a:r>
              <a:rPr lang="es-MX" sz="1500" dirty="0">
                <a:solidFill>
                  <a:srgbClr val="FF0000"/>
                </a:solidFill>
              </a:rPr>
              <a:t>❌</a:t>
            </a:r>
            <a:r>
              <a:rPr lang="es-MX" sz="1500" dirty="0"/>
              <a:t> </a:t>
            </a:r>
            <a:r>
              <a:rPr lang="es-MX" sz="1500" b="1" dirty="0"/>
              <a:t>Dificulta la extensibilidad: </a:t>
            </a:r>
            <a:r>
              <a:rPr lang="es-MX" sz="1500" dirty="0"/>
              <a:t>Al ser final o tener constructores privados, el Singleton es difícil de extender o reutilizar por herencia.</a:t>
            </a:r>
          </a:p>
          <a:p>
            <a:pPr algn="just"/>
            <a:r>
              <a:rPr lang="es-MX" sz="1500" dirty="0">
                <a:solidFill>
                  <a:srgbClr val="FF0000"/>
                </a:solidFill>
              </a:rPr>
              <a:t>❌</a:t>
            </a:r>
            <a:r>
              <a:rPr lang="es-MX" sz="1500" dirty="0"/>
              <a:t> </a:t>
            </a:r>
            <a:r>
              <a:rPr lang="es-MX" sz="1500" b="1" dirty="0"/>
              <a:t>Violación del principio de responsabilidad única (SRP): </a:t>
            </a:r>
            <a:r>
              <a:rPr lang="es-MX" sz="1500" dirty="0"/>
              <a:t>La clase Singleton maneja su lógica y además controla su instancia, violando el SRP de SOLID.</a:t>
            </a:r>
            <a:endParaRPr lang="es-CO" sz="1500" dirty="0"/>
          </a:p>
        </p:txBody>
      </p:sp>
    </p:spTree>
    <p:extLst>
      <p:ext uri="{BB962C8B-B14F-4D97-AF65-F5344CB8AC3E}">
        <p14:creationId xmlns:p14="http://schemas.microsoft.com/office/powerpoint/2010/main" val="168116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Singleton</a:t>
            </a:r>
            <a:endParaRPr lang="es-CO" sz="2800" b="1" dirty="0">
              <a:solidFill>
                <a:srgbClr val="FF0000"/>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6459E4-B8A8-4AB6-8E7C-BBC8681A301A}"/>
              </a:ext>
            </a:extLst>
          </p:cNvPr>
          <p:cNvSpPr/>
          <p:nvPr/>
        </p:nvSpPr>
        <p:spPr>
          <a:xfrm>
            <a:off x="7016664" y="1673718"/>
            <a:ext cx="4760470" cy="461665"/>
          </a:xfrm>
          <a:prstGeom prst="rect">
            <a:avLst/>
          </a:prstGeom>
        </p:spPr>
        <p:txBody>
          <a:bodyPr wrap="none">
            <a:spAutoFit/>
          </a:bodyPr>
          <a:lstStyle/>
          <a:p>
            <a:r>
              <a:rPr lang="es-MX" sz="2400" b="1" dirty="0"/>
              <a:t>Buenas prácticas para uso avanzado</a:t>
            </a:r>
            <a:endParaRPr lang="es-CO" sz="2400" b="1" dirty="0"/>
          </a:p>
        </p:txBody>
      </p:sp>
      <p:pic>
        <p:nvPicPr>
          <p:cNvPr id="5" name="Imagen 4">
            <a:extLst>
              <a:ext uri="{FF2B5EF4-FFF2-40B4-BE49-F238E27FC236}">
                <a16:creationId xmlns:a16="http://schemas.microsoft.com/office/drawing/2014/main" id="{32EFB257-61F0-42A4-BD0B-F99F01234871}"/>
              </a:ext>
            </a:extLst>
          </p:cNvPr>
          <p:cNvPicPr>
            <a:picLocks noChangeAspect="1"/>
          </p:cNvPicPr>
          <p:nvPr/>
        </p:nvPicPr>
        <p:blipFill>
          <a:blip r:embed="rId5"/>
          <a:stretch>
            <a:fillRect/>
          </a:stretch>
        </p:blipFill>
        <p:spPr>
          <a:xfrm>
            <a:off x="710895" y="1825706"/>
            <a:ext cx="3277057" cy="4858428"/>
          </a:xfrm>
          <a:prstGeom prst="rect">
            <a:avLst/>
          </a:prstGeom>
        </p:spPr>
      </p:pic>
      <p:sp>
        <p:nvSpPr>
          <p:cNvPr id="6" name="Rectángulo 5">
            <a:extLst>
              <a:ext uri="{FF2B5EF4-FFF2-40B4-BE49-F238E27FC236}">
                <a16:creationId xmlns:a16="http://schemas.microsoft.com/office/drawing/2014/main" id="{48A11F35-036A-43C2-8642-C63DA2F84C87}"/>
              </a:ext>
            </a:extLst>
          </p:cNvPr>
          <p:cNvSpPr/>
          <p:nvPr/>
        </p:nvSpPr>
        <p:spPr>
          <a:xfrm rot="16200000">
            <a:off x="-1874279" y="4023528"/>
            <a:ext cx="4607287" cy="369332"/>
          </a:xfrm>
          <a:prstGeom prst="rect">
            <a:avLst/>
          </a:prstGeom>
          <a:solidFill>
            <a:schemeClr val="accent2"/>
          </a:solidFill>
        </p:spPr>
        <p:txBody>
          <a:bodyPr wrap="none">
            <a:spAutoFit/>
          </a:bodyPr>
          <a:lstStyle/>
          <a:p>
            <a:r>
              <a:rPr lang="es-MX" dirty="0"/>
              <a:t>inicialización perezosa (</a:t>
            </a:r>
            <a:r>
              <a:rPr lang="es-MX" dirty="0" err="1"/>
              <a:t>lazy</a:t>
            </a:r>
            <a:r>
              <a:rPr lang="es-MX" dirty="0"/>
              <a:t>) y segura para hilos</a:t>
            </a:r>
            <a:endParaRPr lang="es-CO" dirty="0"/>
          </a:p>
        </p:txBody>
      </p:sp>
      <p:pic>
        <p:nvPicPr>
          <p:cNvPr id="8" name="Imagen 7">
            <a:extLst>
              <a:ext uri="{FF2B5EF4-FFF2-40B4-BE49-F238E27FC236}">
                <a16:creationId xmlns:a16="http://schemas.microsoft.com/office/drawing/2014/main" id="{C1E73E6A-878B-46AB-82A6-A10282300B63}"/>
              </a:ext>
            </a:extLst>
          </p:cNvPr>
          <p:cNvPicPr>
            <a:picLocks noChangeAspect="1"/>
          </p:cNvPicPr>
          <p:nvPr/>
        </p:nvPicPr>
        <p:blipFill rotWithShape="1">
          <a:blip r:embed="rId6"/>
          <a:srcRect r="12827"/>
          <a:stretch/>
        </p:blipFill>
        <p:spPr>
          <a:xfrm>
            <a:off x="4527806" y="2345165"/>
            <a:ext cx="3662362" cy="4000783"/>
          </a:xfrm>
          <a:prstGeom prst="rect">
            <a:avLst/>
          </a:prstGeom>
        </p:spPr>
      </p:pic>
      <p:sp>
        <p:nvSpPr>
          <p:cNvPr id="12" name="Rectángulo 11">
            <a:extLst>
              <a:ext uri="{FF2B5EF4-FFF2-40B4-BE49-F238E27FC236}">
                <a16:creationId xmlns:a16="http://schemas.microsoft.com/office/drawing/2014/main" id="{A004F51D-9F15-47C0-8004-6D6E996B3611}"/>
              </a:ext>
            </a:extLst>
          </p:cNvPr>
          <p:cNvSpPr/>
          <p:nvPr/>
        </p:nvSpPr>
        <p:spPr>
          <a:xfrm rot="16200000">
            <a:off x="2342748" y="4160892"/>
            <a:ext cx="4000782" cy="369332"/>
          </a:xfrm>
          <a:prstGeom prst="rect">
            <a:avLst/>
          </a:prstGeom>
          <a:solidFill>
            <a:schemeClr val="accent6"/>
          </a:solidFill>
        </p:spPr>
        <p:txBody>
          <a:bodyPr wrap="square">
            <a:spAutoFit/>
          </a:bodyPr>
          <a:lstStyle/>
          <a:p>
            <a:pPr algn="ctr"/>
            <a:r>
              <a:rPr lang="es-MX" dirty="0"/>
              <a:t>inicialización temprana</a:t>
            </a:r>
            <a:endParaRPr lang="es-CO" dirty="0"/>
          </a:p>
        </p:txBody>
      </p:sp>
      <p:pic>
        <p:nvPicPr>
          <p:cNvPr id="9" name="Imagen 8">
            <a:extLst>
              <a:ext uri="{FF2B5EF4-FFF2-40B4-BE49-F238E27FC236}">
                <a16:creationId xmlns:a16="http://schemas.microsoft.com/office/drawing/2014/main" id="{5478FDD0-3C8B-4259-8D62-B98E86472D5A}"/>
              </a:ext>
            </a:extLst>
          </p:cNvPr>
          <p:cNvPicPr>
            <a:picLocks noChangeAspect="1"/>
          </p:cNvPicPr>
          <p:nvPr/>
        </p:nvPicPr>
        <p:blipFill>
          <a:blip r:embed="rId7"/>
          <a:stretch>
            <a:fillRect/>
          </a:stretch>
        </p:blipFill>
        <p:spPr>
          <a:xfrm>
            <a:off x="8388898" y="3075694"/>
            <a:ext cx="3762212" cy="2108588"/>
          </a:xfrm>
          <a:prstGeom prst="rect">
            <a:avLst/>
          </a:prstGeom>
        </p:spPr>
      </p:pic>
      <p:sp>
        <p:nvSpPr>
          <p:cNvPr id="10" name="Rectángulo 9">
            <a:extLst>
              <a:ext uri="{FF2B5EF4-FFF2-40B4-BE49-F238E27FC236}">
                <a16:creationId xmlns:a16="http://schemas.microsoft.com/office/drawing/2014/main" id="{33C055CE-E0EA-4A6A-AA5E-26A72E0CC2FB}"/>
              </a:ext>
            </a:extLst>
          </p:cNvPr>
          <p:cNvSpPr/>
          <p:nvPr/>
        </p:nvSpPr>
        <p:spPr>
          <a:xfrm>
            <a:off x="8388898" y="5303412"/>
            <a:ext cx="3662363" cy="954107"/>
          </a:xfrm>
          <a:prstGeom prst="rect">
            <a:avLst/>
          </a:prstGeom>
          <a:solidFill>
            <a:schemeClr val="accent4">
              <a:lumMod val="40000"/>
              <a:lumOff val="60000"/>
            </a:schemeClr>
          </a:solidFill>
        </p:spPr>
        <p:txBody>
          <a:bodyPr wrap="square">
            <a:spAutoFit/>
          </a:bodyPr>
          <a:lstStyle/>
          <a:p>
            <a:pPr algn="ctr"/>
            <a:r>
              <a:rPr lang="en-US" sz="1400" dirty="0"/>
              <a:t>Initialization-on-demand holder idiom, es thread-safe</a:t>
            </a:r>
          </a:p>
          <a:p>
            <a:pPr algn="ctr"/>
            <a:endParaRPr lang="en-US" sz="1400" dirty="0"/>
          </a:p>
          <a:p>
            <a:pPr algn="ctr"/>
            <a:endParaRPr lang="es-CO" sz="1400" dirty="0"/>
          </a:p>
        </p:txBody>
      </p:sp>
      <p:sp>
        <p:nvSpPr>
          <p:cNvPr id="15" name="Rectángulo 14">
            <a:extLst>
              <a:ext uri="{FF2B5EF4-FFF2-40B4-BE49-F238E27FC236}">
                <a16:creationId xmlns:a16="http://schemas.microsoft.com/office/drawing/2014/main" id="{753AB896-E3CB-4B79-B535-9E341592374D}"/>
              </a:ext>
            </a:extLst>
          </p:cNvPr>
          <p:cNvSpPr/>
          <p:nvPr/>
        </p:nvSpPr>
        <p:spPr>
          <a:xfrm>
            <a:off x="8965352" y="5949742"/>
            <a:ext cx="2609304" cy="307777"/>
          </a:xfrm>
          <a:prstGeom prst="rect">
            <a:avLst/>
          </a:prstGeom>
        </p:spPr>
        <p:txBody>
          <a:bodyPr wrap="none">
            <a:spAutoFit/>
          </a:bodyPr>
          <a:lstStyle/>
          <a:p>
            <a:r>
              <a:rPr lang="es-MX" sz="1400" b="1" dirty="0"/>
              <a:t>Inicialización de clases en la JVM</a:t>
            </a:r>
            <a:endParaRPr lang="es-CO" sz="1400" b="1" dirty="0"/>
          </a:p>
        </p:txBody>
      </p:sp>
    </p:spTree>
    <p:extLst>
      <p:ext uri="{BB962C8B-B14F-4D97-AF65-F5344CB8AC3E}">
        <p14:creationId xmlns:p14="http://schemas.microsoft.com/office/powerpoint/2010/main" val="376652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Builder</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F38BF5-066C-4F6C-ADBC-7B7DAD17AD33}"/>
              </a:ext>
            </a:extLst>
          </p:cNvPr>
          <p:cNvSpPr txBox="1"/>
          <p:nvPr/>
        </p:nvSpPr>
        <p:spPr>
          <a:xfrm>
            <a:off x="244698" y="1852511"/>
            <a:ext cx="4822154" cy="1200329"/>
          </a:xfrm>
          <a:prstGeom prst="rect">
            <a:avLst/>
          </a:prstGeom>
          <a:solidFill>
            <a:schemeClr val="accent4">
              <a:lumMod val="40000"/>
              <a:lumOff val="60000"/>
            </a:schemeClr>
          </a:solidFill>
        </p:spPr>
        <p:txBody>
          <a:bodyPr wrap="square" rtlCol="0">
            <a:spAutoFit/>
          </a:bodyPr>
          <a:lstStyle/>
          <a:p>
            <a:pPr algn="ctr"/>
            <a:r>
              <a:rPr lang="es-MX" dirty="0"/>
              <a:t>El patrón </a:t>
            </a:r>
            <a:r>
              <a:rPr lang="es-MX" b="1" dirty="0"/>
              <a:t>Builder</a:t>
            </a:r>
            <a:r>
              <a:rPr lang="es-MX" dirty="0"/>
              <a:t> separa la construcción de objetos complejos de su representación, permitiendo crear diferentes representaciones usando el mismo proceso de construcción</a:t>
            </a:r>
            <a:endParaRPr lang="es-MX" sz="2400" b="1" dirty="0"/>
          </a:p>
        </p:txBody>
      </p:sp>
      <p:pic>
        <p:nvPicPr>
          <p:cNvPr id="1026" name="Picture 2" descr="Estructura del patrón de diseño Builder">
            <a:extLst>
              <a:ext uri="{FF2B5EF4-FFF2-40B4-BE49-F238E27FC236}">
                <a16:creationId xmlns:a16="http://schemas.microsoft.com/office/drawing/2014/main" id="{A13B32F3-8371-4B3A-A9C8-5EED771F8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49" y="3135855"/>
            <a:ext cx="5066852" cy="326406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AF8ACEA4-E48F-4336-BF99-6E02E933ED77}"/>
              </a:ext>
            </a:extLst>
          </p:cNvPr>
          <p:cNvPicPr>
            <a:picLocks noChangeAspect="1"/>
          </p:cNvPicPr>
          <p:nvPr/>
        </p:nvPicPr>
        <p:blipFill>
          <a:blip r:embed="rId6"/>
          <a:stretch>
            <a:fillRect/>
          </a:stretch>
        </p:blipFill>
        <p:spPr>
          <a:xfrm>
            <a:off x="5364742" y="2466529"/>
            <a:ext cx="4172928" cy="4217605"/>
          </a:xfrm>
          <a:prstGeom prst="rect">
            <a:avLst/>
          </a:prstGeom>
        </p:spPr>
      </p:pic>
      <p:sp>
        <p:nvSpPr>
          <p:cNvPr id="15" name="Rectángulo 14">
            <a:extLst>
              <a:ext uri="{FF2B5EF4-FFF2-40B4-BE49-F238E27FC236}">
                <a16:creationId xmlns:a16="http://schemas.microsoft.com/office/drawing/2014/main" id="{8B3DC026-C093-4E9A-873D-9BF3B19B0C7B}"/>
              </a:ext>
            </a:extLst>
          </p:cNvPr>
          <p:cNvSpPr/>
          <p:nvPr/>
        </p:nvSpPr>
        <p:spPr>
          <a:xfrm>
            <a:off x="5529431" y="1801981"/>
            <a:ext cx="6247704" cy="369332"/>
          </a:xfrm>
          <a:prstGeom prst="rect">
            <a:avLst/>
          </a:prstGeom>
          <a:solidFill>
            <a:schemeClr val="accent6"/>
          </a:solidFill>
        </p:spPr>
        <p:txBody>
          <a:bodyPr wrap="square">
            <a:spAutoFit/>
          </a:bodyPr>
          <a:lstStyle/>
          <a:p>
            <a:pPr algn="ctr"/>
            <a:r>
              <a:rPr lang="es-CO" b="1" dirty="0"/>
              <a:t>PROBLEMAS QUE RESUELVE</a:t>
            </a:r>
          </a:p>
        </p:txBody>
      </p:sp>
      <p:sp>
        <p:nvSpPr>
          <p:cNvPr id="3" name="Rectángulo 2">
            <a:extLst>
              <a:ext uri="{FF2B5EF4-FFF2-40B4-BE49-F238E27FC236}">
                <a16:creationId xmlns:a16="http://schemas.microsoft.com/office/drawing/2014/main" id="{E733D1C7-7BE0-45AC-AB73-918C7F43E4C9}"/>
              </a:ext>
            </a:extLst>
          </p:cNvPr>
          <p:cNvSpPr/>
          <p:nvPr/>
        </p:nvSpPr>
        <p:spPr>
          <a:xfrm>
            <a:off x="7686520" y="2413280"/>
            <a:ext cx="4167892" cy="523220"/>
          </a:xfrm>
          <a:prstGeom prst="rect">
            <a:avLst/>
          </a:prstGeom>
        </p:spPr>
        <p:txBody>
          <a:bodyPr wrap="square">
            <a:spAutoFit/>
          </a:bodyPr>
          <a:lstStyle/>
          <a:p>
            <a:r>
              <a:rPr lang="es-MX" sz="1400" dirty="0"/>
              <a:t>Constructores con demasiados parámetros (problema del "</a:t>
            </a:r>
            <a:r>
              <a:rPr lang="es-MX" sz="1400" b="1" dirty="0" err="1"/>
              <a:t>telescoping</a:t>
            </a:r>
            <a:r>
              <a:rPr lang="es-MX" sz="1400" b="1" dirty="0"/>
              <a:t> constructor</a:t>
            </a:r>
            <a:r>
              <a:rPr lang="es-MX" sz="1400" dirty="0"/>
              <a:t>"). </a:t>
            </a:r>
            <a:endParaRPr lang="es-CO" sz="1400" dirty="0"/>
          </a:p>
        </p:txBody>
      </p:sp>
      <p:sp>
        <p:nvSpPr>
          <p:cNvPr id="4" name="Rectángulo 3">
            <a:extLst>
              <a:ext uri="{FF2B5EF4-FFF2-40B4-BE49-F238E27FC236}">
                <a16:creationId xmlns:a16="http://schemas.microsoft.com/office/drawing/2014/main" id="{298050AA-3DE7-4EB1-AADB-0EA9EE4A0D48}"/>
              </a:ext>
            </a:extLst>
          </p:cNvPr>
          <p:cNvSpPr/>
          <p:nvPr/>
        </p:nvSpPr>
        <p:spPr>
          <a:xfrm>
            <a:off x="8347933" y="3182837"/>
            <a:ext cx="3704218" cy="307777"/>
          </a:xfrm>
          <a:prstGeom prst="rect">
            <a:avLst/>
          </a:prstGeom>
        </p:spPr>
        <p:txBody>
          <a:bodyPr wrap="square">
            <a:spAutoFit/>
          </a:bodyPr>
          <a:lstStyle/>
          <a:p>
            <a:r>
              <a:rPr lang="es-MX" sz="1400" b="1" dirty="0"/>
              <a:t>Configuraciones</a:t>
            </a:r>
            <a:r>
              <a:rPr lang="es-MX" sz="1400" dirty="0"/>
              <a:t> opcionales para un objeto.</a:t>
            </a:r>
          </a:p>
        </p:txBody>
      </p:sp>
      <p:sp>
        <p:nvSpPr>
          <p:cNvPr id="5" name="Rectángulo 4">
            <a:extLst>
              <a:ext uri="{FF2B5EF4-FFF2-40B4-BE49-F238E27FC236}">
                <a16:creationId xmlns:a16="http://schemas.microsoft.com/office/drawing/2014/main" id="{E354632D-30D8-4674-B9B0-4CCC9F1AD566}"/>
              </a:ext>
            </a:extLst>
          </p:cNvPr>
          <p:cNvSpPr/>
          <p:nvPr/>
        </p:nvSpPr>
        <p:spPr>
          <a:xfrm>
            <a:off x="9230060" y="4444720"/>
            <a:ext cx="3183997" cy="738664"/>
          </a:xfrm>
          <a:prstGeom prst="rect">
            <a:avLst/>
          </a:prstGeom>
        </p:spPr>
        <p:txBody>
          <a:bodyPr wrap="square">
            <a:spAutoFit/>
          </a:bodyPr>
          <a:lstStyle/>
          <a:p>
            <a:r>
              <a:rPr lang="es-MX" sz="1400" b="1" dirty="0"/>
              <a:t>Variantes de representación </a:t>
            </a:r>
            <a:r>
              <a:rPr lang="es-MX" sz="1400" dirty="0"/>
              <a:t>con diferentes configuraciones, pero mismo proceso de construcción.</a:t>
            </a:r>
            <a:endParaRPr lang="es-CO" sz="1400" dirty="0"/>
          </a:p>
        </p:txBody>
      </p:sp>
      <p:sp>
        <p:nvSpPr>
          <p:cNvPr id="6" name="Rectángulo 5">
            <a:extLst>
              <a:ext uri="{FF2B5EF4-FFF2-40B4-BE49-F238E27FC236}">
                <a16:creationId xmlns:a16="http://schemas.microsoft.com/office/drawing/2014/main" id="{B068A57A-6455-4D7F-84C8-9A063C3B010A}"/>
              </a:ext>
            </a:extLst>
          </p:cNvPr>
          <p:cNvSpPr/>
          <p:nvPr/>
        </p:nvSpPr>
        <p:spPr>
          <a:xfrm>
            <a:off x="8696999" y="3862527"/>
            <a:ext cx="3609482" cy="307777"/>
          </a:xfrm>
          <a:prstGeom prst="rect">
            <a:avLst/>
          </a:prstGeom>
        </p:spPr>
        <p:txBody>
          <a:bodyPr wrap="square">
            <a:spAutoFit/>
          </a:bodyPr>
          <a:lstStyle/>
          <a:p>
            <a:r>
              <a:rPr lang="es-MX" sz="1400" b="1" dirty="0"/>
              <a:t>Objetos inmutables </a:t>
            </a:r>
            <a:r>
              <a:rPr lang="es-MX" sz="1400" dirty="0"/>
              <a:t>con muchas propiedades.</a:t>
            </a:r>
            <a:endParaRPr lang="es-CO" sz="1400" dirty="0"/>
          </a:p>
        </p:txBody>
      </p:sp>
      <p:sp>
        <p:nvSpPr>
          <p:cNvPr id="8" name="Rectángulo 7">
            <a:extLst>
              <a:ext uri="{FF2B5EF4-FFF2-40B4-BE49-F238E27FC236}">
                <a16:creationId xmlns:a16="http://schemas.microsoft.com/office/drawing/2014/main" id="{29233C9C-33A5-4C51-9688-92F7B2C3774F}"/>
              </a:ext>
            </a:extLst>
          </p:cNvPr>
          <p:cNvSpPr/>
          <p:nvPr/>
        </p:nvSpPr>
        <p:spPr>
          <a:xfrm>
            <a:off x="7553480" y="6076751"/>
            <a:ext cx="4638520" cy="646331"/>
          </a:xfrm>
          <a:prstGeom prst="rect">
            <a:avLst/>
          </a:prstGeom>
          <a:solidFill>
            <a:schemeClr val="accent2"/>
          </a:solidFill>
        </p:spPr>
        <p:txBody>
          <a:bodyPr wrap="square">
            <a:spAutoFit/>
          </a:bodyPr>
          <a:lstStyle/>
          <a:p>
            <a:pPr algn="just"/>
            <a:r>
              <a:rPr lang="es-MX" sz="1200" dirty="0"/>
              <a:t>Encapsular la lógica de construcción de un objeto complejo, permitiendo una flexibilidad total en su configuración, sin obligar a tener constructores con muchos parámetros o múltiples sobrecargas.</a:t>
            </a:r>
            <a:endParaRPr lang="es-CO" sz="1200" dirty="0"/>
          </a:p>
        </p:txBody>
      </p:sp>
    </p:spTree>
    <p:extLst>
      <p:ext uri="{BB962C8B-B14F-4D97-AF65-F5344CB8AC3E}">
        <p14:creationId xmlns:p14="http://schemas.microsoft.com/office/powerpoint/2010/main" val="61175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4" grpId="0"/>
      <p:bldP spid="5" grpId="0"/>
      <p:bldP spid="6"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Builder</a:t>
            </a:r>
            <a:endParaRPr lang="es-CO" sz="2800" b="1" dirty="0">
              <a:solidFill>
                <a:srgbClr val="FF0000"/>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84CBD5B8-701F-4196-B95B-D9DACC31AFF3}"/>
              </a:ext>
            </a:extLst>
          </p:cNvPr>
          <p:cNvSpPr txBox="1"/>
          <p:nvPr/>
        </p:nvSpPr>
        <p:spPr>
          <a:xfrm>
            <a:off x="244698" y="1890588"/>
            <a:ext cx="5349278" cy="4016484"/>
          </a:xfrm>
          <a:prstGeom prst="rect">
            <a:avLst/>
          </a:prstGeom>
          <a:solidFill>
            <a:schemeClr val="bg1"/>
          </a:solidFill>
        </p:spPr>
        <p:txBody>
          <a:bodyPr wrap="square" rtlCol="0">
            <a:spAutoFit/>
          </a:bodyPr>
          <a:lstStyle/>
          <a:p>
            <a:pPr algn="just"/>
            <a:r>
              <a:rPr lang="es-MX" sz="1500" b="1" dirty="0"/>
              <a:t>IBuilder</a:t>
            </a:r>
            <a:r>
              <a:rPr lang="es-MX" sz="1500" dirty="0"/>
              <a:t>: Componente opcional, especifica una interface común que tendrán todos los Builder, puede ser una interface que defina únicamente el método build.</a:t>
            </a:r>
          </a:p>
          <a:p>
            <a:pPr algn="just"/>
            <a:endParaRPr lang="es-MX" sz="1500" dirty="0"/>
          </a:p>
          <a:p>
            <a:pPr algn="just"/>
            <a:r>
              <a:rPr lang="es-MX" sz="1500" b="1" dirty="0"/>
              <a:t>ObjectBuilder</a:t>
            </a:r>
            <a:r>
              <a:rPr lang="es-MX" sz="1500" dirty="0"/>
              <a:t>: Implementación de </a:t>
            </a:r>
            <a:r>
              <a:rPr lang="es-MX" sz="1500" b="1" dirty="0"/>
              <a:t>IBuilder</a:t>
            </a:r>
            <a:r>
              <a:rPr lang="es-MX" sz="1500" dirty="0"/>
              <a:t>, es la clase que utilizaremos para crear los </a:t>
            </a:r>
            <a:r>
              <a:rPr lang="es-MX" sz="1500" b="1" dirty="0"/>
              <a:t>TarjetObjet</a:t>
            </a:r>
            <a:r>
              <a:rPr lang="es-MX" sz="1500" dirty="0"/>
              <a:t>.  Como regla general todos los métodos de esta clase retornan a si mismo con la finalidad de agilizar la creación, esta clase por lo general es creada como una clase interna del </a:t>
            </a:r>
            <a:r>
              <a:rPr lang="es-MX" sz="1500" b="1" dirty="0"/>
              <a:t>TargetObject</a:t>
            </a:r>
            <a:r>
              <a:rPr lang="es-MX" sz="1500" dirty="0"/>
              <a:t>.</a:t>
            </a:r>
          </a:p>
          <a:p>
            <a:pPr algn="just"/>
            <a:endParaRPr lang="es-MX" sz="1500" dirty="0"/>
          </a:p>
          <a:p>
            <a:pPr algn="just"/>
            <a:r>
              <a:rPr lang="es-MX" sz="1500" b="1" dirty="0"/>
              <a:t>TarjetObjet</a:t>
            </a:r>
            <a:r>
              <a:rPr lang="es-MX" sz="1500" dirty="0"/>
              <a:t>: Representa el objeto que deseamos crear mediante el </a:t>
            </a:r>
            <a:r>
              <a:rPr lang="es-MX" sz="1500" b="1" dirty="0"/>
              <a:t>ObjectBuilder</a:t>
            </a:r>
            <a:r>
              <a:rPr lang="es-MX" sz="1500" dirty="0"/>
              <a:t>, ésta puede ser una clase simple o puede ser una clase muy compleja que tenga dentro más objetos.</a:t>
            </a:r>
          </a:p>
          <a:p>
            <a:pPr algn="just"/>
            <a:endParaRPr lang="es-MX" sz="1500" dirty="0"/>
          </a:p>
          <a:p>
            <a:pPr algn="just"/>
            <a:r>
              <a:rPr lang="es-MX" sz="1500" b="1" dirty="0"/>
              <a:t>OtherObjets</a:t>
            </a:r>
            <a:r>
              <a:rPr lang="es-MX" sz="1500" dirty="0"/>
              <a:t>: Representa los posibles objetos que deberán ser creados cuando el </a:t>
            </a:r>
            <a:r>
              <a:rPr lang="es-MX" sz="1500" b="1" dirty="0"/>
              <a:t>TarjetObject</a:t>
            </a:r>
            <a:r>
              <a:rPr lang="es-MX" sz="1500" dirty="0"/>
              <a:t> sea construido por el </a:t>
            </a:r>
            <a:r>
              <a:rPr lang="es-MX" sz="1500" b="1" dirty="0"/>
              <a:t>ObjectBuilder</a:t>
            </a:r>
            <a:r>
              <a:rPr lang="es-MX" sz="1500" dirty="0"/>
              <a:t>. Son objetos que hacen parte del </a:t>
            </a:r>
            <a:r>
              <a:rPr lang="es-MX" sz="1500" b="1" dirty="0"/>
              <a:t>TarjetObject</a:t>
            </a:r>
          </a:p>
        </p:txBody>
      </p:sp>
      <p:pic>
        <p:nvPicPr>
          <p:cNvPr id="1026" name="Picture 2" descr="Estructura del patrón de diseño Builder">
            <a:extLst>
              <a:ext uri="{FF2B5EF4-FFF2-40B4-BE49-F238E27FC236}">
                <a16:creationId xmlns:a16="http://schemas.microsoft.com/office/drawing/2014/main" id="{A13B32F3-8371-4B3A-A9C8-5EED771F8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693" y="1940364"/>
            <a:ext cx="6181609" cy="398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65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Builder</a:t>
            </a:r>
            <a:endParaRPr lang="es-CO" sz="2800" b="1" dirty="0">
              <a:solidFill>
                <a:srgbClr val="FF0000"/>
              </a:solidFill>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id="{9CF394E5-9E44-40ED-885B-73DC040F0D84}"/>
              </a:ext>
            </a:extLst>
          </p:cNvPr>
          <p:cNvSpPr/>
          <p:nvPr/>
        </p:nvSpPr>
        <p:spPr>
          <a:xfrm>
            <a:off x="372534" y="2648029"/>
            <a:ext cx="5888417" cy="3293209"/>
          </a:xfrm>
          <a:prstGeom prst="rect">
            <a:avLst/>
          </a:prstGeom>
        </p:spPr>
        <p:txBody>
          <a:bodyPr wrap="square">
            <a:spAutoFit/>
          </a:bodyPr>
          <a:lstStyle/>
          <a:p>
            <a:pPr algn="just"/>
            <a:r>
              <a:rPr lang="es-MX" sz="1600" b="1" dirty="0"/>
              <a:t>Construcción de configuraciones complejas: </a:t>
            </a:r>
            <a:r>
              <a:rPr lang="es-MX" sz="1600" dirty="0"/>
              <a:t>configuración de clientes HTTP, conexiones de base de datos, clientes de </a:t>
            </a:r>
            <a:r>
              <a:rPr lang="es-MX" sz="1600" dirty="0" err="1"/>
              <a:t>APIs</a:t>
            </a:r>
            <a:r>
              <a:rPr lang="es-MX" sz="1600" dirty="0"/>
              <a:t>.</a:t>
            </a:r>
          </a:p>
          <a:p>
            <a:pPr algn="just"/>
            <a:endParaRPr lang="es-MX" sz="1600" dirty="0"/>
          </a:p>
          <a:p>
            <a:pPr algn="just"/>
            <a:r>
              <a:rPr lang="es-MX" sz="1600" b="1" dirty="0"/>
              <a:t>Creación de UIs: </a:t>
            </a:r>
            <a:r>
              <a:rPr lang="es-MX" sz="1600" dirty="0"/>
              <a:t>construir componentes con múltiples atributos opcionales (color, tamaño, fuente, etc.).</a:t>
            </a:r>
          </a:p>
          <a:p>
            <a:pPr algn="just"/>
            <a:endParaRPr lang="es-MX" sz="1600" dirty="0"/>
          </a:p>
          <a:p>
            <a:pPr algn="just"/>
            <a:r>
              <a:rPr lang="es-MX" sz="1600" b="1" dirty="0"/>
              <a:t>Generación de documentos o reportes: </a:t>
            </a:r>
            <a:r>
              <a:rPr lang="es-MX" sz="1600" dirty="0"/>
              <a:t>donde el contenido es el mismo, pero las representaciones cambian (HTML, PDF, JSON).</a:t>
            </a:r>
          </a:p>
          <a:p>
            <a:pPr algn="just"/>
            <a:endParaRPr lang="es-MX" sz="1600" dirty="0"/>
          </a:p>
          <a:p>
            <a:pPr algn="just"/>
            <a:r>
              <a:rPr lang="es-MX" sz="1600" b="1" dirty="0" err="1"/>
              <a:t>ORMs</a:t>
            </a:r>
            <a:r>
              <a:rPr lang="es-MX" sz="1600" b="1" dirty="0"/>
              <a:t>: </a:t>
            </a:r>
            <a:r>
              <a:rPr lang="es-MX" sz="1600" dirty="0"/>
              <a:t>objetos entidad con múltiples atributos opcionales.</a:t>
            </a:r>
          </a:p>
          <a:p>
            <a:pPr algn="just"/>
            <a:endParaRPr lang="es-MX" sz="1600" dirty="0"/>
          </a:p>
          <a:p>
            <a:pPr algn="just"/>
            <a:r>
              <a:rPr lang="es-MX" sz="1600" b="1" dirty="0" err="1"/>
              <a:t>APIs</a:t>
            </a:r>
            <a:r>
              <a:rPr lang="es-MX" sz="1600" b="1" dirty="0"/>
              <a:t> de construcción de solicitudes: </a:t>
            </a:r>
            <a:r>
              <a:rPr lang="es-MX" sz="1600" dirty="0"/>
              <a:t>por ejemplo, </a:t>
            </a:r>
            <a:r>
              <a:rPr lang="es-MX" sz="1600" dirty="0" err="1"/>
              <a:t>Request.Builder</a:t>
            </a:r>
            <a:r>
              <a:rPr lang="es-MX" sz="1600" dirty="0"/>
              <a:t> en </a:t>
            </a:r>
            <a:r>
              <a:rPr lang="es-MX" sz="1600" dirty="0" err="1"/>
              <a:t>OkHttp</a:t>
            </a:r>
            <a:r>
              <a:rPr lang="es-MX" sz="1600" dirty="0"/>
              <a:t>, </a:t>
            </a:r>
            <a:r>
              <a:rPr lang="es-MX" sz="1600" dirty="0" err="1"/>
              <a:t>StringBuilder</a:t>
            </a:r>
            <a:r>
              <a:rPr lang="es-MX" sz="1600" dirty="0"/>
              <a:t>, o </a:t>
            </a:r>
            <a:r>
              <a:rPr lang="es-MX" sz="1600" dirty="0" err="1"/>
              <a:t>DocumentBuilder</a:t>
            </a:r>
            <a:r>
              <a:rPr lang="es-MX" sz="1600" dirty="0"/>
              <a:t> en Java XML.</a:t>
            </a:r>
            <a:endParaRPr lang="es-CO" sz="1600" dirty="0"/>
          </a:p>
        </p:txBody>
      </p:sp>
      <p:sp>
        <p:nvSpPr>
          <p:cNvPr id="8" name="Rectángulo 7">
            <a:extLst>
              <a:ext uri="{FF2B5EF4-FFF2-40B4-BE49-F238E27FC236}">
                <a16:creationId xmlns:a16="http://schemas.microsoft.com/office/drawing/2014/main" id="{FA915D63-7942-452D-A438-04646642D271}"/>
              </a:ext>
            </a:extLst>
          </p:cNvPr>
          <p:cNvSpPr/>
          <p:nvPr/>
        </p:nvSpPr>
        <p:spPr>
          <a:xfrm>
            <a:off x="372534" y="2123376"/>
            <a:ext cx="5723466" cy="369332"/>
          </a:xfrm>
          <a:prstGeom prst="rect">
            <a:avLst/>
          </a:prstGeom>
          <a:solidFill>
            <a:schemeClr val="accent6"/>
          </a:solidFill>
        </p:spPr>
        <p:txBody>
          <a:bodyPr wrap="square">
            <a:spAutoFit/>
          </a:bodyPr>
          <a:lstStyle/>
          <a:p>
            <a:pPr algn="ctr"/>
            <a:r>
              <a:rPr lang="es-CO" b="1" dirty="0"/>
              <a:t>CASOS DE USO REALES</a:t>
            </a:r>
          </a:p>
        </p:txBody>
      </p:sp>
      <p:pic>
        <p:nvPicPr>
          <p:cNvPr id="1026" name="Picture 2" descr="Diagrama PlantUML">
            <a:extLst>
              <a:ext uri="{FF2B5EF4-FFF2-40B4-BE49-F238E27FC236}">
                <a16:creationId xmlns:a16="http://schemas.microsoft.com/office/drawing/2014/main" id="{7E0C835A-DA18-4C0E-917A-0BC1DC67E57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488"/>
          <a:stretch/>
        </p:blipFill>
        <p:spPr bwMode="auto">
          <a:xfrm>
            <a:off x="7526379" y="1031368"/>
            <a:ext cx="3622838" cy="57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21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Builder</a:t>
            </a:r>
            <a:endParaRPr lang="es-CO" sz="2800" b="1" dirty="0">
              <a:solidFill>
                <a:srgbClr val="FF0000"/>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0DB7239A-9A63-4319-BE6A-0B0309F091D6}"/>
              </a:ext>
            </a:extLst>
          </p:cNvPr>
          <p:cNvSpPr/>
          <p:nvPr/>
        </p:nvSpPr>
        <p:spPr>
          <a:xfrm>
            <a:off x="244698" y="1749063"/>
            <a:ext cx="6487760" cy="2508379"/>
          </a:xfrm>
          <a:prstGeom prst="rect">
            <a:avLst/>
          </a:prstGeom>
        </p:spPr>
        <p:txBody>
          <a:bodyPr wrap="square">
            <a:spAutoFit/>
          </a:bodyPr>
          <a:lstStyle/>
          <a:p>
            <a:pPr algn="just"/>
            <a:r>
              <a:rPr lang="es-MX" sz="1600" dirty="0">
                <a:solidFill>
                  <a:schemeClr val="accent6"/>
                </a:solidFill>
              </a:rPr>
              <a:t>✅</a:t>
            </a:r>
            <a:r>
              <a:rPr lang="es-MX" sz="1600" dirty="0"/>
              <a:t> </a:t>
            </a:r>
            <a:r>
              <a:rPr lang="es-MX" sz="2000" b="1" dirty="0">
                <a:solidFill>
                  <a:schemeClr val="accent6"/>
                </a:solidFill>
              </a:rPr>
              <a:t>Ventajas</a:t>
            </a:r>
            <a:endParaRPr lang="es-MX" sz="1600" b="1" dirty="0">
              <a:solidFill>
                <a:schemeClr val="accent6"/>
              </a:solidFill>
            </a:endParaRPr>
          </a:p>
          <a:p>
            <a:pPr algn="just"/>
            <a:r>
              <a:rPr lang="es-MX" sz="900" dirty="0"/>
              <a:t>	</a:t>
            </a:r>
          </a:p>
          <a:p>
            <a:pPr algn="just"/>
            <a:r>
              <a:rPr lang="es-MX" sz="1600" dirty="0">
                <a:solidFill>
                  <a:schemeClr val="accent6"/>
                </a:solidFill>
              </a:rPr>
              <a:t>✔</a:t>
            </a:r>
            <a:r>
              <a:rPr lang="es-MX" sz="1600" dirty="0"/>
              <a:t> </a:t>
            </a:r>
            <a:r>
              <a:rPr lang="es-MX" sz="1600" b="1" dirty="0"/>
              <a:t>Mejora la legibilidad y mantenimiento</a:t>
            </a:r>
            <a:r>
              <a:rPr lang="es-MX" sz="1600" dirty="0"/>
              <a:t>: Al evitar constructores con muchos parámetros.</a:t>
            </a:r>
          </a:p>
          <a:p>
            <a:pPr algn="just"/>
            <a:r>
              <a:rPr lang="es-MX" sz="1600" dirty="0">
                <a:solidFill>
                  <a:schemeClr val="accent6"/>
                </a:solidFill>
              </a:rPr>
              <a:t>✔</a:t>
            </a:r>
            <a:r>
              <a:rPr lang="es-MX" sz="1600" dirty="0"/>
              <a:t> </a:t>
            </a:r>
            <a:r>
              <a:rPr lang="es-MX" sz="1600" b="1" dirty="0"/>
              <a:t>Soporta inmutabilidad</a:t>
            </a:r>
            <a:r>
              <a:rPr lang="es-MX" sz="1600" dirty="0"/>
              <a:t>: Ya que el objeto final puede no exponer </a:t>
            </a:r>
            <a:r>
              <a:rPr lang="es-MX" sz="1600" dirty="0" err="1"/>
              <a:t>setters</a:t>
            </a:r>
            <a:r>
              <a:rPr lang="es-MX" sz="1600" dirty="0"/>
              <a:t>.</a:t>
            </a:r>
          </a:p>
          <a:p>
            <a:pPr algn="just"/>
            <a:r>
              <a:rPr lang="es-MX" sz="1600" dirty="0">
                <a:solidFill>
                  <a:schemeClr val="accent6"/>
                </a:solidFill>
              </a:rPr>
              <a:t>✔</a:t>
            </a:r>
            <a:r>
              <a:rPr lang="es-MX" sz="1600" dirty="0"/>
              <a:t> </a:t>
            </a:r>
            <a:r>
              <a:rPr lang="es-MX" sz="1600" b="1" dirty="0"/>
              <a:t>Permite validaciones durante la construcción</a:t>
            </a:r>
            <a:r>
              <a:rPr lang="es-MX" sz="1600" dirty="0"/>
              <a:t>: Puedes aplicar lógica antes de finalizar el objeto.</a:t>
            </a:r>
          </a:p>
          <a:p>
            <a:pPr algn="just"/>
            <a:r>
              <a:rPr lang="es-MX" sz="1600" dirty="0">
                <a:solidFill>
                  <a:schemeClr val="accent6"/>
                </a:solidFill>
              </a:rPr>
              <a:t>✔</a:t>
            </a:r>
            <a:r>
              <a:rPr lang="es-MX" sz="1600" dirty="0"/>
              <a:t> </a:t>
            </a:r>
            <a:r>
              <a:rPr lang="es-MX" sz="1600" b="1" dirty="0"/>
              <a:t>Fomenta reutilización y desacoplamiento</a:t>
            </a:r>
            <a:r>
              <a:rPr lang="es-MX" sz="1600" dirty="0"/>
              <a:t>: Separa el cómo del qué.</a:t>
            </a:r>
          </a:p>
          <a:p>
            <a:pPr algn="just"/>
            <a:r>
              <a:rPr lang="es-MX" sz="1600" dirty="0">
                <a:solidFill>
                  <a:schemeClr val="accent6"/>
                </a:solidFill>
              </a:rPr>
              <a:t>✔</a:t>
            </a:r>
            <a:r>
              <a:rPr lang="es-MX" sz="1600" dirty="0"/>
              <a:t> </a:t>
            </a:r>
            <a:r>
              <a:rPr lang="es-MX" sz="1600" b="1" dirty="0"/>
              <a:t>Variantes de producto sin alterar el cliente: </a:t>
            </a:r>
            <a:r>
              <a:rPr lang="es-MX" sz="1600" dirty="0"/>
              <a:t>Se puede cambiar el builder sin cambiar el cliente.</a:t>
            </a:r>
            <a:endParaRPr lang="es-CO" sz="1600" dirty="0"/>
          </a:p>
        </p:txBody>
      </p:sp>
      <p:sp>
        <p:nvSpPr>
          <p:cNvPr id="5" name="Rectángulo 4">
            <a:extLst>
              <a:ext uri="{FF2B5EF4-FFF2-40B4-BE49-F238E27FC236}">
                <a16:creationId xmlns:a16="http://schemas.microsoft.com/office/drawing/2014/main" id="{FF3FEA08-2F86-4D92-940A-AA27F1A77DD4}"/>
              </a:ext>
            </a:extLst>
          </p:cNvPr>
          <p:cNvSpPr/>
          <p:nvPr/>
        </p:nvSpPr>
        <p:spPr>
          <a:xfrm>
            <a:off x="244698" y="4366769"/>
            <a:ext cx="6487760" cy="2123658"/>
          </a:xfrm>
          <a:prstGeom prst="rect">
            <a:avLst/>
          </a:prstGeom>
          <a:solidFill>
            <a:schemeClr val="bg1"/>
          </a:solidFill>
        </p:spPr>
        <p:txBody>
          <a:bodyPr wrap="square">
            <a:spAutoFit/>
          </a:bodyPr>
          <a:lstStyle/>
          <a:p>
            <a:pPr algn="just"/>
            <a:r>
              <a:rPr lang="es-MX" sz="1600" dirty="0">
                <a:solidFill>
                  <a:srgbClr val="FF0000"/>
                </a:solidFill>
              </a:rPr>
              <a:t>❌</a:t>
            </a:r>
            <a:r>
              <a:rPr lang="es-MX" sz="1600" dirty="0"/>
              <a:t> </a:t>
            </a:r>
            <a:r>
              <a:rPr lang="es-MX" sz="2000" b="1" dirty="0">
                <a:solidFill>
                  <a:srgbClr val="FF0000"/>
                </a:solidFill>
              </a:rPr>
              <a:t>Desventajas</a:t>
            </a:r>
            <a:endParaRPr lang="es-MX" sz="1600" b="1" dirty="0">
              <a:solidFill>
                <a:srgbClr val="FF0000"/>
              </a:solidFill>
            </a:endParaRPr>
          </a:p>
          <a:p>
            <a:pPr algn="just"/>
            <a:endParaRPr lang="es-MX" sz="1600" dirty="0"/>
          </a:p>
          <a:p>
            <a:pPr algn="just"/>
            <a:r>
              <a:rPr lang="es-MX" sz="1600" dirty="0">
                <a:solidFill>
                  <a:srgbClr val="FF0000"/>
                </a:solidFill>
              </a:rPr>
              <a:t>❗</a:t>
            </a:r>
            <a:r>
              <a:rPr lang="es-MX" sz="1600" dirty="0"/>
              <a:t> </a:t>
            </a:r>
            <a:r>
              <a:rPr lang="es-MX" sz="1600" b="1" dirty="0"/>
              <a:t>Aumento en el número de clases: </a:t>
            </a:r>
            <a:r>
              <a:rPr lang="es-MX" sz="1600" dirty="0"/>
              <a:t>Requiere crear muchas clases para cada variante.</a:t>
            </a:r>
          </a:p>
          <a:p>
            <a:pPr algn="just"/>
            <a:r>
              <a:rPr lang="es-MX" sz="1600" dirty="0">
                <a:solidFill>
                  <a:srgbClr val="FF0000"/>
                </a:solidFill>
              </a:rPr>
              <a:t>❗</a:t>
            </a:r>
            <a:r>
              <a:rPr lang="es-MX" sz="1600" dirty="0"/>
              <a:t> </a:t>
            </a:r>
            <a:r>
              <a:rPr lang="es-MX" sz="1600" b="1" dirty="0"/>
              <a:t>Complejidad innecesaria para objetos simples: </a:t>
            </a:r>
            <a:r>
              <a:rPr lang="es-MX" sz="1600" dirty="0"/>
              <a:t>Si el objeto no es complejo, puede sobre ingenierizarse.</a:t>
            </a:r>
          </a:p>
          <a:p>
            <a:pPr algn="just"/>
            <a:r>
              <a:rPr lang="es-MX" sz="1600" dirty="0">
                <a:solidFill>
                  <a:srgbClr val="FF0000"/>
                </a:solidFill>
              </a:rPr>
              <a:t>❗</a:t>
            </a:r>
            <a:r>
              <a:rPr lang="es-MX" sz="1600" dirty="0"/>
              <a:t> </a:t>
            </a:r>
            <a:r>
              <a:rPr lang="es-MX" sz="1600" b="1" dirty="0"/>
              <a:t>Posible sobrecarga si hay muchas variantes: </a:t>
            </a:r>
            <a:r>
              <a:rPr lang="es-MX" sz="1600" dirty="0"/>
              <a:t>Se pueden multiplicar las combinaciones.</a:t>
            </a:r>
            <a:endParaRPr lang="es-CO" sz="1600" dirty="0"/>
          </a:p>
        </p:txBody>
      </p:sp>
      <p:pic>
        <p:nvPicPr>
          <p:cNvPr id="6" name="Imagen 5">
            <a:extLst>
              <a:ext uri="{FF2B5EF4-FFF2-40B4-BE49-F238E27FC236}">
                <a16:creationId xmlns:a16="http://schemas.microsoft.com/office/drawing/2014/main" id="{CC894CE8-9AC5-4AB7-8269-194399B480A3}"/>
              </a:ext>
            </a:extLst>
          </p:cNvPr>
          <p:cNvPicPr>
            <a:picLocks noChangeAspect="1"/>
          </p:cNvPicPr>
          <p:nvPr/>
        </p:nvPicPr>
        <p:blipFill>
          <a:blip r:embed="rId5"/>
          <a:stretch>
            <a:fillRect/>
          </a:stretch>
        </p:blipFill>
        <p:spPr>
          <a:xfrm>
            <a:off x="6732458" y="1749063"/>
            <a:ext cx="5294591" cy="1497705"/>
          </a:xfrm>
          <a:prstGeom prst="rect">
            <a:avLst/>
          </a:prstGeom>
        </p:spPr>
      </p:pic>
      <p:pic>
        <p:nvPicPr>
          <p:cNvPr id="10" name="Imagen 9">
            <a:extLst>
              <a:ext uri="{FF2B5EF4-FFF2-40B4-BE49-F238E27FC236}">
                <a16:creationId xmlns:a16="http://schemas.microsoft.com/office/drawing/2014/main" id="{A848F63D-FBFA-47CA-942E-B238C147B1C5}"/>
              </a:ext>
            </a:extLst>
          </p:cNvPr>
          <p:cNvPicPr>
            <a:picLocks noChangeAspect="1"/>
          </p:cNvPicPr>
          <p:nvPr/>
        </p:nvPicPr>
        <p:blipFill>
          <a:blip r:embed="rId6"/>
          <a:stretch>
            <a:fillRect/>
          </a:stretch>
        </p:blipFill>
        <p:spPr>
          <a:xfrm>
            <a:off x="6772751" y="3333473"/>
            <a:ext cx="5254298" cy="277760"/>
          </a:xfrm>
          <a:prstGeom prst="rect">
            <a:avLst/>
          </a:prstGeom>
        </p:spPr>
      </p:pic>
      <p:pic>
        <p:nvPicPr>
          <p:cNvPr id="12" name="Imagen 11">
            <a:extLst>
              <a:ext uri="{FF2B5EF4-FFF2-40B4-BE49-F238E27FC236}">
                <a16:creationId xmlns:a16="http://schemas.microsoft.com/office/drawing/2014/main" id="{BF542A86-860F-4FA0-94B9-ECCB93105462}"/>
              </a:ext>
            </a:extLst>
          </p:cNvPr>
          <p:cNvPicPr>
            <a:picLocks noChangeAspect="1"/>
          </p:cNvPicPr>
          <p:nvPr/>
        </p:nvPicPr>
        <p:blipFill>
          <a:blip r:embed="rId7"/>
          <a:stretch>
            <a:fillRect/>
          </a:stretch>
        </p:blipFill>
        <p:spPr>
          <a:xfrm>
            <a:off x="6939831" y="5109458"/>
            <a:ext cx="5007471" cy="1574676"/>
          </a:xfrm>
          <a:prstGeom prst="rect">
            <a:avLst/>
          </a:prstGeom>
        </p:spPr>
      </p:pic>
      <p:sp>
        <p:nvSpPr>
          <p:cNvPr id="15" name="Flecha: arriba y abajo 14">
            <a:extLst>
              <a:ext uri="{FF2B5EF4-FFF2-40B4-BE49-F238E27FC236}">
                <a16:creationId xmlns:a16="http://schemas.microsoft.com/office/drawing/2014/main" id="{AF98BE41-11E3-4728-802E-530AE6E3F328}"/>
              </a:ext>
            </a:extLst>
          </p:cNvPr>
          <p:cNvSpPr/>
          <p:nvPr/>
        </p:nvSpPr>
        <p:spPr>
          <a:xfrm>
            <a:off x="7313857" y="3697938"/>
            <a:ext cx="271225" cy="1361770"/>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017DAA15-3C51-47E8-B9A8-92CCF5B70878}"/>
              </a:ext>
            </a:extLst>
          </p:cNvPr>
          <p:cNvSpPr/>
          <p:nvPr/>
        </p:nvSpPr>
        <p:spPr>
          <a:xfrm>
            <a:off x="8166481" y="3913996"/>
            <a:ext cx="4632960" cy="830997"/>
          </a:xfrm>
          <a:prstGeom prst="rect">
            <a:avLst/>
          </a:prstGeom>
        </p:spPr>
        <p:txBody>
          <a:bodyPr wrap="square">
            <a:spAutoFit/>
          </a:bodyPr>
          <a:lstStyle/>
          <a:p>
            <a:pPr marL="171450" indent="-171450">
              <a:buFont typeface="Arial" panose="020B0604020202020204" pitchFamily="34" charset="0"/>
              <a:buChar char="•"/>
            </a:pPr>
            <a:r>
              <a:rPr lang="es-MX" sz="1200" dirty="0"/>
              <a:t>Lectura más clara.</a:t>
            </a:r>
          </a:p>
          <a:p>
            <a:pPr marL="171450" indent="-171450">
              <a:buFont typeface="Arial" panose="020B0604020202020204" pitchFamily="34" charset="0"/>
              <a:buChar char="•"/>
            </a:pPr>
            <a:r>
              <a:rPr lang="es-MX" sz="1200" dirty="0"/>
              <a:t>Solo se construyen los campos que el cliente necesita.</a:t>
            </a:r>
          </a:p>
          <a:p>
            <a:pPr marL="171450" indent="-171450">
              <a:buFont typeface="Arial" panose="020B0604020202020204" pitchFamily="34" charset="0"/>
              <a:buChar char="•"/>
            </a:pPr>
            <a:r>
              <a:rPr lang="es-MX" sz="1200" dirty="0"/>
              <a:t>Inmutabilidad del objeto final (</a:t>
            </a:r>
            <a:r>
              <a:rPr lang="es-MX" sz="1200" dirty="0" err="1"/>
              <a:t>Objetoo</a:t>
            </a:r>
            <a:r>
              <a:rPr lang="es-MX" sz="1200" dirty="0"/>
              <a:t> no tiene </a:t>
            </a:r>
            <a:r>
              <a:rPr lang="es-MX" sz="1200" dirty="0" err="1"/>
              <a:t>setters</a:t>
            </a:r>
            <a:r>
              <a:rPr lang="es-MX" sz="1200" dirty="0"/>
              <a:t>).</a:t>
            </a:r>
          </a:p>
          <a:p>
            <a:pPr marL="171450" indent="-171450">
              <a:buFont typeface="Arial" panose="020B0604020202020204" pitchFamily="34" charset="0"/>
              <a:buChar char="•"/>
            </a:pPr>
            <a:r>
              <a:rPr lang="es-MX" sz="1200" dirty="0"/>
              <a:t>Evitamos errores por orden incorrecto de parámetros.</a:t>
            </a:r>
            <a:endParaRPr lang="es-CO" sz="1200" dirty="0"/>
          </a:p>
        </p:txBody>
      </p:sp>
    </p:spTree>
    <p:extLst>
      <p:ext uri="{BB962C8B-B14F-4D97-AF65-F5344CB8AC3E}">
        <p14:creationId xmlns:p14="http://schemas.microsoft.com/office/powerpoint/2010/main" val="224882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Builder</a:t>
            </a:r>
            <a:endParaRPr lang="es-CO" sz="2800" b="1" dirty="0">
              <a:solidFill>
                <a:srgbClr val="FF0000"/>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401A8617-6C6F-4641-AC69-CFED5C1E8503}"/>
              </a:ext>
            </a:extLst>
          </p:cNvPr>
          <p:cNvPicPr>
            <a:picLocks noChangeAspect="1"/>
          </p:cNvPicPr>
          <p:nvPr/>
        </p:nvPicPr>
        <p:blipFill>
          <a:blip r:embed="rId5"/>
          <a:stretch>
            <a:fillRect/>
          </a:stretch>
        </p:blipFill>
        <p:spPr>
          <a:xfrm>
            <a:off x="1518139" y="5492718"/>
            <a:ext cx="2248214" cy="1114581"/>
          </a:xfrm>
          <a:prstGeom prst="rect">
            <a:avLst/>
          </a:prstGeom>
          <a:ln>
            <a:solidFill>
              <a:schemeClr val="tx1">
                <a:lumMod val="50000"/>
                <a:lumOff val="50000"/>
              </a:schemeClr>
            </a:solidFill>
          </a:ln>
        </p:spPr>
      </p:pic>
      <p:pic>
        <p:nvPicPr>
          <p:cNvPr id="10" name="Imagen 9">
            <a:extLst>
              <a:ext uri="{FF2B5EF4-FFF2-40B4-BE49-F238E27FC236}">
                <a16:creationId xmlns:a16="http://schemas.microsoft.com/office/drawing/2014/main" id="{0953A873-4B83-4148-9771-562BAA940A85}"/>
              </a:ext>
            </a:extLst>
          </p:cNvPr>
          <p:cNvPicPr>
            <a:picLocks noChangeAspect="1"/>
          </p:cNvPicPr>
          <p:nvPr/>
        </p:nvPicPr>
        <p:blipFill>
          <a:blip r:embed="rId6"/>
          <a:stretch>
            <a:fillRect/>
          </a:stretch>
        </p:blipFill>
        <p:spPr>
          <a:xfrm>
            <a:off x="90160" y="2134887"/>
            <a:ext cx="3905924" cy="3212271"/>
          </a:xfrm>
          <a:prstGeom prst="rect">
            <a:avLst/>
          </a:prstGeom>
        </p:spPr>
      </p:pic>
      <p:pic>
        <p:nvPicPr>
          <p:cNvPr id="12" name="Imagen 11">
            <a:extLst>
              <a:ext uri="{FF2B5EF4-FFF2-40B4-BE49-F238E27FC236}">
                <a16:creationId xmlns:a16="http://schemas.microsoft.com/office/drawing/2014/main" id="{6A1DDE02-C296-46F6-9B4A-D19939DACDEC}"/>
              </a:ext>
            </a:extLst>
          </p:cNvPr>
          <p:cNvPicPr>
            <a:picLocks noChangeAspect="1"/>
          </p:cNvPicPr>
          <p:nvPr/>
        </p:nvPicPr>
        <p:blipFill>
          <a:blip r:embed="rId7"/>
          <a:stretch>
            <a:fillRect/>
          </a:stretch>
        </p:blipFill>
        <p:spPr>
          <a:xfrm>
            <a:off x="4102745" y="2134888"/>
            <a:ext cx="3986510" cy="3212270"/>
          </a:xfrm>
          <a:prstGeom prst="rect">
            <a:avLst/>
          </a:prstGeom>
        </p:spPr>
      </p:pic>
      <p:pic>
        <p:nvPicPr>
          <p:cNvPr id="15" name="Imagen 14">
            <a:extLst>
              <a:ext uri="{FF2B5EF4-FFF2-40B4-BE49-F238E27FC236}">
                <a16:creationId xmlns:a16="http://schemas.microsoft.com/office/drawing/2014/main" id="{5E0FCEAF-FB49-4C39-A0B7-10A2E88F1EC7}"/>
              </a:ext>
            </a:extLst>
          </p:cNvPr>
          <p:cNvPicPr>
            <a:picLocks noChangeAspect="1"/>
          </p:cNvPicPr>
          <p:nvPr/>
        </p:nvPicPr>
        <p:blipFill>
          <a:blip r:embed="rId8"/>
          <a:stretch>
            <a:fillRect/>
          </a:stretch>
        </p:blipFill>
        <p:spPr>
          <a:xfrm>
            <a:off x="5867840" y="5479849"/>
            <a:ext cx="2088839" cy="895217"/>
          </a:xfrm>
          <a:prstGeom prst="rect">
            <a:avLst/>
          </a:prstGeom>
          <a:ln w="3175">
            <a:solidFill>
              <a:schemeClr val="tx1">
                <a:lumMod val="50000"/>
                <a:lumOff val="50000"/>
              </a:schemeClr>
            </a:solidFill>
          </a:ln>
        </p:spPr>
      </p:pic>
      <p:pic>
        <p:nvPicPr>
          <p:cNvPr id="16" name="Imagen 15">
            <a:extLst>
              <a:ext uri="{FF2B5EF4-FFF2-40B4-BE49-F238E27FC236}">
                <a16:creationId xmlns:a16="http://schemas.microsoft.com/office/drawing/2014/main" id="{9F03BAD4-E8DA-4197-A7DA-4EC20C00DA15}"/>
              </a:ext>
            </a:extLst>
          </p:cNvPr>
          <p:cNvPicPr>
            <a:picLocks noChangeAspect="1"/>
          </p:cNvPicPr>
          <p:nvPr/>
        </p:nvPicPr>
        <p:blipFill>
          <a:blip r:embed="rId9"/>
          <a:stretch>
            <a:fillRect/>
          </a:stretch>
        </p:blipFill>
        <p:spPr>
          <a:xfrm>
            <a:off x="8405375" y="1154162"/>
            <a:ext cx="3570734" cy="4549676"/>
          </a:xfrm>
          <a:prstGeom prst="rect">
            <a:avLst/>
          </a:prstGeom>
        </p:spPr>
      </p:pic>
      <p:pic>
        <p:nvPicPr>
          <p:cNvPr id="17" name="Imagen 16">
            <a:extLst>
              <a:ext uri="{FF2B5EF4-FFF2-40B4-BE49-F238E27FC236}">
                <a16:creationId xmlns:a16="http://schemas.microsoft.com/office/drawing/2014/main" id="{0166FACF-C149-47C2-BCA0-125E7D753203}"/>
              </a:ext>
            </a:extLst>
          </p:cNvPr>
          <p:cNvPicPr>
            <a:picLocks noChangeAspect="1"/>
          </p:cNvPicPr>
          <p:nvPr/>
        </p:nvPicPr>
        <p:blipFill>
          <a:blip r:embed="rId10"/>
          <a:stretch>
            <a:fillRect/>
          </a:stretch>
        </p:blipFill>
        <p:spPr>
          <a:xfrm>
            <a:off x="9082505" y="5809092"/>
            <a:ext cx="2893604" cy="645496"/>
          </a:xfrm>
          <a:prstGeom prst="rect">
            <a:avLst/>
          </a:prstGeom>
        </p:spPr>
      </p:pic>
      <p:sp>
        <p:nvSpPr>
          <p:cNvPr id="18" name="CuadroTexto 17">
            <a:extLst>
              <a:ext uri="{FF2B5EF4-FFF2-40B4-BE49-F238E27FC236}">
                <a16:creationId xmlns:a16="http://schemas.microsoft.com/office/drawing/2014/main" id="{D8FEE8CC-B3C9-446E-A6B2-CB0D460EDFAE}"/>
              </a:ext>
            </a:extLst>
          </p:cNvPr>
          <p:cNvSpPr txBox="1"/>
          <p:nvPr/>
        </p:nvSpPr>
        <p:spPr>
          <a:xfrm>
            <a:off x="972621" y="1827110"/>
            <a:ext cx="2016962" cy="307777"/>
          </a:xfrm>
          <a:prstGeom prst="rect">
            <a:avLst/>
          </a:prstGeom>
          <a:noFill/>
        </p:spPr>
        <p:txBody>
          <a:bodyPr wrap="none" rtlCol="0">
            <a:spAutoFit/>
          </a:bodyPr>
          <a:lstStyle/>
          <a:p>
            <a:r>
              <a:rPr lang="es-MX" sz="1400" b="1" dirty="0"/>
              <a:t>Builder con clase interna</a:t>
            </a:r>
            <a:endParaRPr lang="es-CO" sz="1400" b="1" dirty="0"/>
          </a:p>
        </p:txBody>
      </p:sp>
      <p:sp>
        <p:nvSpPr>
          <p:cNvPr id="19" name="CuadroTexto 18">
            <a:extLst>
              <a:ext uri="{FF2B5EF4-FFF2-40B4-BE49-F238E27FC236}">
                <a16:creationId xmlns:a16="http://schemas.microsoft.com/office/drawing/2014/main" id="{B7C88CD5-A27B-41C3-BAAB-200872E0CB22}"/>
              </a:ext>
            </a:extLst>
          </p:cNvPr>
          <p:cNvSpPr txBox="1"/>
          <p:nvPr/>
        </p:nvSpPr>
        <p:spPr>
          <a:xfrm>
            <a:off x="5066353" y="1760765"/>
            <a:ext cx="1448666" cy="307777"/>
          </a:xfrm>
          <a:prstGeom prst="rect">
            <a:avLst/>
          </a:prstGeom>
          <a:noFill/>
        </p:spPr>
        <p:txBody>
          <a:bodyPr wrap="none" rtlCol="0">
            <a:spAutoFit/>
          </a:bodyPr>
          <a:lstStyle/>
          <a:p>
            <a:r>
              <a:rPr lang="es-MX" sz="1400" b="1" dirty="0"/>
              <a:t>Builder separado</a:t>
            </a:r>
            <a:endParaRPr lang="es-CO" sz="1400" b="1" dirty="0"/>
          </a:p>
        </p:txBody>
      </p:sp>
      <p:sp>
        <p:nvSpPr>
          <p:cNvPr id="20" name="CuadroTexto 19">
            <a:extLst>
              <a:ext uri="{FF2B5EF4-FFF2-40B4-BE49-F238E27FC236}">
                <a16:creationId xmlns:a16="http://schemas.microsoft.com/office/drawing/2014/main" id="{42263666-A61B-4F66-ABCC-593CB0CCCBB8}"/>
              </a:ext>
            </a:extLst>
          </p:cNvPr>
          <p:cNvSpPr txBox="1"/>
          <p:nvPr/>
        </p:nvSpPr>
        <p:spPr>
          <a:xfrm>
            <a:off x="10298091" y="1980998"/>
            <a:ext cx="1658018" cy="307777"/>
          </a:xfrm>
          <a:prstGeom prst="rect">
            <a:avLst/>
          </a:prstGeom>
          <a:noFill/>
        </p:spPr>
        <p:txBody>
          <a:bodyPr wrap="none" rtlCol="0">
            <a:spAutoFit/>
          </a:bodyPr>
          <a:lstStyle/>
          <a:p>
            <a:r>
              <a:rPr lang="es-MX" sz="1400" b="1" dirty="0"/>
              <a:t>Builder con director</a:t>
            </a:r>
            <a:endParaRPr lang="es-CO" sz="1400" b="1" dirty="0"/>
          </a:p>
        </p:txBody>
      </p:sp>
    </p:spTree>
    <p:extLst>
      <p:ext uri="{BB962C8B-B14F-4D97-AF65-F5344CB8AC3E}">
        <p14:creationId xmlns:p14="http://schemas.microsoft.com/office/powerpoint/2010/main" val="351492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3468CFE-D36C-46F8-9BD9-BCE9E065E543}"/>
              </a:ext>
            </a:extLst>
          </p:cNvPr>
          <p:cNvSpPr txBox="1"/>
          <p:nvPr/>
        </p:nvSpPr>
        <p:spPr>
          <a:xfrm>
            <a:off x="372533" y="1775841"/>
            <a:ext cx="5369453" cy="1754326"/>
          </a:xfrm>
          <a:prstGeom prst="rect">
            <a:avLst/>
          </a:prstGeom>
          <a:solidFill>
            <a:schemeClr val="accent4">
              <a:lumMod val="40000"/>
              <a:lumOff val="60000"/>
            </a:schemeClr>
          </a:solidFill>
        </p:spPr>
        <p:txBody>
          <a:bodyPr wrap="square" rtlCol="0">
            <a:spAutoFit/>
          </a:bodyPr>
          <a:lstStyle/>
          <a:p>
            <a:pPr algn="ctr"/>
            <a:r>
              <a:rPr lang="es-MX" dirty="0"/>
              <a:t>El </a:t>
            </a:r>
            <a:r>
              <a:rPr lang="es-MX" b="1" dirty="0"/>
              <a:t>Patrón Prototipo </a:t>
            </a:r>
            <a:r>
              <a:rPr lang="es-MX" dirty="0"/>
              <a:t>tiene como objetivo crear nuevos objetos copiando (clonando) instancias existentes, en lugar de crearlos desde cero (con </a:t>
            </a:r>
            <a:r>
              <a:rPr lang="es-MX" b="1" dirty="0"/>
              <a:t>new</a:t>
            </a:r>
            <a:r>
              <a:rPr lang="es-MX" dirty="0"/>
              <a:t>). </a:t>
            </a:r>
          </a:p>
          <a:p>
            <a:pPr algn="ctr"/>
            <a:endParaRPr lang="es-MX" dirty="0"/>
          </a:p>
          <a:p>
            <a:pPr algn="ctr"/>
            <a:r>
              <a:rPr lang="es-MX" dirty="0"/>
              <a:t>Estas instancias llamadas prototipos disponen de la capacidad de clonación.</a:t>
            </a:r>
            <a:endParaRPr lang="es-MX" sz="3200" b="1" dirty="0"/>
          </a:p>
        </p:txBody>
      </p:sp>
      <p:pic>
        <p:nvPicPr>
          <p:cNvPr id="2050" name="Picture 2" descr="Estructura del patrón de diseño Prototype">
            <a:extLst>
              <a:ext uri="{FF2B5EF4-FFF2-40B4-BE49-F238E27FC236}">
                <a16:creationId xmlns:a16="http://schemas.microsoft.com/office/drawing/2014/main" id="{3D395B0A-09C9-4581-9843-13E17005E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88" y="3668995"/>
            <a:ext cx="5496542" cy="301513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3E23A5E-9596-4D0F-920E-ED2EE65414DB}"/>
              </a:ext>
            </a:extLst>
          </p:cNvPr>
          <p:cNvSpPr/>
          <p:nvPr/>
        </p:nvSpPr>
        <p:spPr>
          <a:xfrm>
            <a:off x="6096000" y="1872739"/>
            <a:ext cx="5681134" cy="369332"/>
          </a:xfrm>
          <a:prstGeom prst="rect">
            <a:avLst/>
          </a:prstGeom>
          <a:solidFill>
            <a:schemeClr val="accent2"/>
          </a:solidFill>
        </p:spPr>
        <p:txBody>
          <a:bodyPr wrap="square">
            <a:spAutoFit/>
          </a:bodyPr>
          <a:lstStyle/>
          <a:p>
            <a:pPr algn="ctr"/>
            <a:r>
              <a:rPr lang="es-MX" b="1" dirty="0"/>
              <a:t>PROBLEMAS QUE RESUELVE</a:t>
            </a:r>
            <a:endParaRPr lang="es-CO" b="1" dirty="0"/>
          </a:p>
        </p:txBody>
      </p:sp>
      <p:sp>
        <p:nvSpPr>
          <p:cNvPr id="4" name="Rectángulo 3">
            <a:extLst>
              <a:ext uri="{FF2B5EF4-FFF2-40B4-BE49-F238E27FC236}">
                <a16:creationId xmlns:a16="http://schemas.microsoft.com/office/drawing/2014/main" id="{6E3BE285-4A4E-498A-BC56-0723EBD38D69}"/>
              </a:ext>
            </a:extLst>
          </p:cNvPr>
          <p:cNvSpPr/>
          <p:nvPr/>
        </p:nvSpPr>
        <p:spPr>
          <a:xfrm>
            <a:off x="6096000" y="2455018"/>
            <a:ext cx="5681134" cy="3016210"/>
          </a:xfrm>
          <a:prstGeom prst="rect">
            <a:avLst/>
          </a:prstGeom>
        </p:spPr>
        <p:txBody>
          <a:bodyPr wrap="square">
            <a:spAutoFit/>
          </a:bodyPr>
          <a:lstStyle/>
          <a:p>
            <a:pPr algn="just"/>
            <a:r>
              <a:rPr lang="es-MX" sz="1900" b="1" dirty="0"/>
              <a:t>Evitar instanciaciones costosas: </a:t>
            </a:r>
            <a:r>
              <a:rPr lang="es-MX" sz="1900" dirty="0"/>
              <a:t>Cuando crear un objeto desde cero es costoso en tiempo o recursos.</a:t>
            </a:r>
          </a:p>
          <a:p>
            <a:pPr algn="just"/>
            <a:endParaRPr lang="es-MX" sz="1900" dirty="0"/>
          </a:p>
          <a:p>
            <a:pPr algn="just"/>
            <a:r>
              <a:rPr lang="es-MX" sz="1900" b="1" dirty="0"/>
              <a:t>Evitar dependencias con clases concretas: </a:t>
            </a:r>
            <a:r>
              <a:rPr lang="es-MX" sz="1900" dirty="0"/>
              <a:t>Permite al cliente trabajar con interfaces en lugar de usar new.</a:t>
            </a:r>
          </a:p>
          <a:p>
            <a:pPr algn="just"/>
            <a:endParaRPr lang="es-MX" sz="1900" dirty="0"/>
          </a:p>
          <a:p>
            <a:pPr algn="just"/>
            <a:r>
              <a:rPr lang="es-MX" sz="1900" b="1" dirty="0"/>
              <a:t>Crear familias de objetos </a:t>
            </a:r>
            <a:r>
              <a:rPr lang="es-MX" sz="1900" dirty="0"/>
              <a:t>con configuraciones similares.</a:t>
            </a:r>
          </a:p>
          <a:p>
            <a:pPr algn="just"/>
            <a:endParaRPr lang="es-MX" sz="1900" dirty="0"/>
          </a:p>
          <a:p>
            <a:pPr algn="just"/>
            <a:r>
              <a:rPr lang="es-MX" sz="1900" b="1" dirty="0"/>
              <a:t>Clonar objetos </a:t>
            </a:r>
            <a:r>
              <a:rPr lang="es-MX" sz="1900" dirty="0"/>
              <a:t>con estructuras complejas (gráficos, árboles, configuraciones, etc.).</a:t>
            </a:r>
            <a:endParaRPr lang="es-CO" sz="1900" dirty="0"/>
          </a:p>
        </p:txBody>
      </p:sp>
    </p:spTree>
    <p:extLst>
      <p:ext uri="{BB962C8B-B14F-4D97-AF65-F5344CB8AC3E}">
        <p14:creationId xmlns:p14="http://schemas.microsoft.com/office/powerpoint/2010/main" val="235319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FB608E2-5443-4C19-A7C4-749B782C3387}"/>
              </a:ext>
            </a:extLst>
          </p:cNvPr>
          <p:cNvSpPr txBox="1"/>
          <p:nvPr/>
        </p:nvSpPr>
        <p:spPr>
          <a:xfrm>
            <a:off x="835719" y="2245097"/>
            <a:ext cx="2034189" cy="830997"/>
          </a:xfrm>
          <a:prstGeom prst="rect">
            <a:avLst/>
          </a:prstGeom>
          <a:solidFill>
            <a:schemeClr val="bg1"/>
          </a:solidFill>
        </p:spPr>
        <p:txBody>
          <a:bodyPr wrap="square" rtlCol="0">
            <a:spAutoFit/>
          </a:bodyPr>
          <a:lstStyle/>
          <a:p>
            <a:pPr algn="ctr"/>
            <a:r>
              <a:rPr lang="es-MX" sz="1600" b="1" dirty="0"/>
              <a:t>Client</a:t>
            </a:r>
            <a:r>
              <a:rPr lang="es-MX" sz="1600" dirty="0"/>
              <a:t>: Componente que interactúa con los prototipos.</a:t>
            </a:r>
            <a:endParaRPr lang="es-MX" sz="1600" b="1" dirty="0"/>
          </a:p>
        </p:txBody>
      </p:sp>
      <p:pic>
        <p:nvPicPr>
          <p:cNvPr id="2050" name="Picture 2" descr="Estructura del patrón de diseño Prototype">
            <a:extLst>
              <a:ext uri="{FF2B5EF4-FFF2-40B4-BE49-F238E27FC236}">
                <a16:creationId xmlns:a16="http://schemas.microsoft.com/office/drawing/2014/main" id="{3D395B0A-09C9-4581-9843-13E17005E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2075" y="2278179"/>
            <a:ext cx="5860836" cy="321497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AEA193A-AED5-4D24-AA3D-1B7010A4C857}"/>
              </a:ext>
            </a:extLst>
          </p:cNvPr>
          <p:cNvSpPr/>
          <p:nvPr/>
        </p:nvSpPr>
        <p:spPr>
          <a:xfrm>
            <a:off x="9037244" y="1752655"/>
            <a:ext cx="2555914" cy="1815882"/>
          </a:xfrm>
          <a:prstGeom prst="rect">
            <a:avLst/>
          </a:prstGeom>
        </p:spPr>
        <p:txBody>
          <a:bodyPr wrap="square">
            <a:spAutoFit/>
          </a:bodyPr>
          <a:lstStyle/>
          <a:p>
            <a:r>
              <a:rPr lang="es-MX" sz="1600" b="1" dirty="0" err="1"/>
              <a:t>IPrototype</a:t>
            </a:r>
            <a:r>
              <a:rPr lang="es-MX" sz="1600" dirty="0"/>
              <a:t>: Interface que define el comportamiento del prototipo, debe contar por lo menos con alguno de los dos tipos de clonación, superficial (clone) o profunda(</a:t>
            </a:r>
            <a:r>
              <a:rPr lang="es-MX" sz="1600" dirty="0" err="1"/>
              <a:t>deepClone</a:t>
            </a:r>
            <a:r>
              <a:rPr lang="es-MX" sz="1600" dirty="0"/>
              <a:t>)</a:t>
            </a:r>
          </a:p>
        </p:txBody>
      </p:sp>
      <p:sp>
        <p:nvSpPr>
          <p:cNvPr id="3" name="Rectángulo 2">
            <a:extLst>
              <a:ext uri="{FF2B5EF4-FFF2-40B4-BE49-F238E27FC236}">
                <a16:creationId xmlns:a16="http://schemas.microsoft.com/office/drawing/2014/main" id="{5FD338C3-5785-4F1C-BA62-624AAA2CD41C}"/>
              </a:ext>
            </a:extLst>
          </p:cNvPr>
          <p:cNvSpPr/>
          <p:nvPr/>
        </p:nvSpPr>
        <p:spPr>
          <a:xfrm>
            <a:off x="7212118" y="5606916"/>
            <a:ext cx="3012499" cy="1077218"/>
          </a:xfrm>
          <a:prstGeom prst="rect">
            <a:avLst/>
          </a:prstGeom>
          <a:solidFill>
            <a:schemeClr val="bg1"/>
          </a:solidFill>
        </p:spPr>
        <p:txBody>
          <a:bodyPr wrap="square">
            <a:spAutoFit/>
          </a:bodyPr>
          <a:lstStyle/>
          <a:p>
            <a:r>
              <a:rPr lang="es-MX" sz="1600" b="1" dirty="0" err="1"/>
              <a:t>ConcretePrototype</a:t>
            </a:r>
            <a:r>
              <a:rPr lang="es-MX" sz="1600" dirty="0"/>
              <a:t>: Implementaciones concretas de </a:t>
            </a:r>
            <a:r>
              <a:rPr lang="es-MX" sz="1600" dirty="0" err="1"/>
              <a:t>IPrototype</a:t>
            </a:r>
            <a:r>
              <a:rPr lang="es-MX" sz="1600" dirty="0"/>
              <a:t> los cuales podrán ser clonados.</a:t>
            </a:r>
          </a:p>
        </p:txBody>
      </p:sp>
      <p:sp>
        <p:nvSpPr>
          <p:cNvPr id="4" name="Rectángulo 3">
            <a:extLst>
              <a:ext uri="{FF2B5EF4-FFF2-40B4-BE49-F238E27FC236}">
                <a16:creationId xmlns:a16="http://schemas.microsoft.com/office/drawing/2014/main" id="{5BFFDEFA-C556-47F9-B8F1-5FC763BCE2CB}"/>
              </a:ext>
            </a:extLst>
          </p:cNvPr>
          <p:cNvSpPr/>
          <p:nvPr/>
        </p:nvSpPr>
        <p:spPr>
          <a:xfrm>
            <a:off x="1592810" y="5582486"/>
            <a:ext cx="3183875" cy="1077218"/>
          </a:xfrm>
          <a:prstGeom prst="rect">
            <a:avLst/>
          </a:prstGeom>
        </p:spPr>
        <p:txBody>
          <a:bodyPr wrap="square">
            <a:spAutoFit/>
          </a:bodyPr>
          <a:lstStyle/>
          <a:p>
            <a:r>
              <a:rPr lang="es-MX" sz="1600" b="1" dirty="0"/>
              <a:t>PrototypeFactory</a:t>
            </a:r>
            <a:r>
              <a:rPr lang="es-MX" sz="1600" dirty="0"/>
              <a:t>: Mantiene el cache de los prototipos existentes, y permite para crear clonaciones de los mismos.</a:t>
            </a:r>
          </a:p>
        </p:txBody>
      </p:sp>
    </p:spTree>
    <p:extLst>
      <p:ext uri="{BB962C8B-B14F-4D97-AF65-F5344CB8AC3E}">
        <p14:creationId xmlns:p14="http://schemas.microsoft.com/office/powerpoint/2010/main" val="2939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MODULO DE PATRONES DE DISEÑO DE SOFTWARE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2" name="Diagrama 1">
            <a:extLst>
              <a:ext uri="{FF2B5EF4-FFF2-40B4-BE49-F238E27FC236}">
                <a16:creationId xmlns:a16="http://schemas.microsoft.com/office/drawing/2014/main" id="{AA3CFE23-1646-4366-B90F-07BAF5DC1FC0}"/>
              </a:ext>
            </a:extLst>
          </p:cNvPr>
          <p:cNvGraphicFramePr/>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27236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70D171E2-930D-4B9D-8C45-559487112F29}"/>
              </a:ext>
            </a:extLst>
          </p:cNvPr>
          <p:cNvPicPr>
            <a:picLocks noChangeAspect="1"/>
          </p:cNvPicPr>
          <p:nvPr/>
        </p:nvPicPr>
        <p:blipFill>
          <a:blip r:embed="rId5"/>
          <a:stretch>
            <a:fillRect/>
          </a:stretch>
        </p:blipFill>
        <p:spPr>
          <a:xfrm>
            <a:off x="372534" y="1735128"/>
            <a:ext cx="5849166" cy="3696216"/>
          </a:xfrm>
          <a:prstGeom prst="rect">
            <a:avLst/>
          </a:prstGeom>
        </p:spPr>
      </p:pic>
      <p:pic>
        <p:nvPicPr>
          <p:cNvPr id="6" name="Imagen 5">
            <a:extLst>
              <a:ext uri="{FF2B5EF4-FFF2-40B4-BE49-F238E27FC236}">
                <a16:creationId xmlns:a16="http://schemas.microsoft.com/office/drawing/2014/main" id="{0E348167-7D05-456D-BA9B-6100A7B8DC4E}"/>
              </a:ext>
            </a:extLst>
          </p:cNvPr>
          <p:cNvPicPr>
            <a:picLocks noChangeAspect="1"/>
          </p:cNvPicPr>
          <p:nvPr/>
        </p:nvPicPr>
        <p:blipFill>
          <a:blip r:embed="rId6"/>
          <a:stretch>
            <a:fillRect/>
          </a:stretch>
        </p:blipFill>
        <p:spPr>
          <a:xfrm>
            <a:off x="6295361" y="4647232"/>
            <a:ext cx="4735361" cy="2036902"/>
          </a:xfrm>
          <a:prstGeom prst="rect">
            <a:avLst/>
          </a:prstGeom>
        </p:spPr>
      </p:pic>
      <p:sp>
        <p:nvSpPr>
          <p:cNvPr id="8" name="Rectángulo 7">
            <a:extLst>
              <a:ext uri="{FF2B5EF4-FFF2-40B4-BE49-F238E27FC236}">
                <a16:creationId xmlns:a16="http://schemas.microsoft.com/office/drawing/2014/main" id="{CCEE0272-D172-4953-9A77-B7DBB113A10E}"/>
              </a:ext>
            </a:extLst>
          </p:cNvPr>
          <p:cNvSpPr/>
          <p:nvPr/>
        </p:nvSpPr>
        <p:spPr>
          <a:xfrm>
            <a:off x="6512443" y="1735128"/>
            <a:ext cx="5047765" cy="2616101"/>
          </a:xfrm>
          <a:prstGeom prst="rect">
            <a:avLst/>
          </a:prstGeom>
        </p:spPr>
        <p:txBody>
          <a:bodyPr wrap="square">
            <a:spAutoFit/>
          </a:bodyPr>
          <a:lstStyle/>
          <a:p>
            <a:pPr algn="ctr"/>
            <a:r>
              <a:rPr lang="es-MX" b="1" dirty="0">
                <a:solidFill>
                  <a:srgbClr val="FF0000"/>
                </a:solidFill>
              </a:rPr>
              <a:t>Problemas detectados:</a:t>
            </a:r>
          </a:p>
          <a:p>
            <a:endParaRPr lang="es-MX" dirty="0"/>
          </a:p>
          <a:p>
            <a:r>
              <a:rPr lang="es-MX" sz="1600" dirty="0">
                <a:solidFill>
                  <a:srgbClr val="FF0000"/>
                </a:solidFill>
              </a:rPr>
              <a:t>🚫</a:t>
            </a:r>
            <a:r>
              <a:rPr lang="es-MX" sz="1600" dirty="0"/>
              <a:t> Repetición de lógica para crear múltiples </a:t>
            </a:r>
            <a:r>
              <a:rPr lang="es-MX" sz="1600" dirty="0" err="1"/>
              <a:t>Pokémons</a:t>
            </a:r>
            <a:r>
              <a:rPr lang="es-MX" sz="1600" dirty="0"/>
              <a:t> similares.</a:t>
            </a:r>
          </a:p>
          <a:p>
            <a:endParaRPr lang="es-MX" sz="1600" dirty="0"/>
          </a:p>
          <a:p>
            <a:r>
              <a:rPr lang="es-MX" sz="1600" dirty="0">
                <a:solidFill>
                  <a:srgbClr val="FF0000"/>
                </a:solidFill>
              </a:rPr>
              <a:t>🚫</a:t>
            </a:r>
            <a:r>
              <a:rPr lang="es-MX" sz="1600" dirty="0"/>
              <a:t> Si cambia el formato del </a:t>
            </a:r>
            <a:r>
              <a:rPr lang="es-MX" sz="1600" dirty="0" err="1"/>
              <a:t>Pikachu</a:t>
            </a:r>
            <a:r>
              <a:rPr lang="es-MX" sz="1600" dirty="0"/>
              <a:t> inicial (ej. vida = 120), hay que cambiarlo en todos los lugares manualmente.</a:t>
            </a:r>
          </a:p>
          <a:p>
            <a:endParaRPr lang="es-MX" sz="1600" dirty="0"/>
          </a:p>
          <a:p>
            <a:r>
              <a:rPr lang="es-MX" sz="1600" dirty="0">
                <a:solidFill>
                  <a:srgbClr val="FF0000"/>
                </a:solidFill>
              </a:rPr>
              <a:t>🚫</a:t>
            </a:r>
            <a:r>
              <a:rPr lang="es-MX" sz="1600" dirty="0"/>
              <a:t> Escalabilidad limitada si agregamos más tipos de Pokémon con variaciones mínimas.</a:t>
            </a:r>
            <a:endParaRPr lang="es-CO" sz="1600" dirty="0"/>
          </a:p>
        </p:txBody>
      </p:sp>
    </p:spTree>
    <p:extLst>
      <p:ext uri="{BB962C8B-B14F-4D97-AF65-F5344CB8AC3E}">
        <p14:creationId xmlns:p14="http://schemas.microsoft.com/office/powerpoint/2010/main" val="118348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pSp>
        <p:nvGrpSpPr>
          <p:cNvPr id="4" name="Grupo 3">
            <a:extLst>
              <a:ext uri="{FF2B5EF4-FFF2-40B4-BE49-F238E27FC236}">
                <a16:creationId xmlns:a16="http://schemas.microsoft.com/office/drawing/2014/main" id="{C08E55F8-630D-4D4A-99A0-D232EBEAD17F}"/>
              </a:ext>
            </a:extLst>
          </p:cNvPr>
          <p:cNvGrpSpPr/>
          <p:nvPr/>
        </p:nvGrpSpPr>
        <p:grpSpPr>
          <a:xfrm>
            <a:off x="372534" y="1554588"/>
            <a:ext cx="4985233" cy="5129546"/>
            <a:chOff x="0" y="1946139"/>
            <a:chExt cx="4820323" cy="4629273"/>
          </a:xfrm>
        </p:grpSpPr>
        <p:pic>
          <p:nvPicPr>
            <p:cNvPr id="2" name="Imagen 1">
              <a:extLst>
                <a:ext uri="{FF2B5EF4-FFF2-40B4-BE49-F238E27FC236}">
                  <a16:creationId xmlns:a16="http://schemas.microsoft.com/office/drawing/2014/main" id="{2B9A8BC2-B914-488D-B036-FDB4EDFC0A19}"/>
                </a:ext>
              </a:extLst>
            </p:cNvPr>
            <p:cNvPicPr>
              <a:picLocks noChangeAspect="1"/>
            </p:cNvPicPr>
            <p:nvPr/>
          </p:nvPicPr>
          <p:blipFill rotWithShape="1">
            <a:blip r:embed="rId5"/>
            <a:srcRect b="80660"/>
            <a:stretch/>
          </p:blipFill>
          <p:spPr>
            <a:xfrm>
              <a:off x="0" y="1946139"/>
              <a:ext cx="4820323" cy="1127569"/>
            </a:xfrm>
            <a:prstGeom prst="rect">
              <a:avLst/>
            </a:prstGeom>
          </p:spPr>
        </p:pic>
        <p:pic>
          <p:nvPicPr>
            <p:cNvPr id="10" name="Imagen 9">
              <a:extLst>
                <a:ext uri="{FF2B5EF4-FFF2-40B4-BE49-F238E27FC236}">
                  <a16:creationId xmlns:a16="http://schemas.microsoft.com/office/drawing/2014/main" id="{46A43C82-0874-413F-A3C5-D57938791FB1}"/>
                </a:ext>
              </a:extLst>
            </p:cNvPr>
            <p:cNvPicPr>
              <a:picLocks noChangeAspect="1"/>
            </p:cNvPicPr>
            <p:nvPr/>
          </p:nvPicPr>
          <p:blipFill rotWithShape="1">
            <a:blip r:embed="rId5"/>
            <a:srcRect t="37670"/>
            <a:stretch/>
          </p:blipFill>
          <p:spPr>
            <a:xfrm>
              <a:off x="0" y="2941504"/>
              <a:ext cx="4820323" cy="3633908"/>
            </a:xfrm>
            <a:prstGeom prst="rect">
              <a:avLst/>
            </a:prstGeom>
          </p:spPr>
        </p:pic>
        <p:pic>
          <p:nvPicPr>
            <p:cNvPr id="12" name="Imagen 11">
              <a:extLst>
                <a:ext uri="{FF2B5EF4-FFF2-40B4-BE49-F238E27FC236}">
                  <a16:creationId xmlns:a16="http://schemas.microsoft.com/office/drawing/2014/main" id="{997A2C55-26D6-4173-8E3C-2C626BEAA7A4}"/>
                </a:ext>
              </a:extLst>
            </p:cNvPr>
            <p:cNvPicPr>
              <a:picLocks noChangeAspect="1"/>
            </p:cNvPicPr>
            <p:nvPr/>
          </p:nvPicPr>
          <p:blipFill rotWithShape="1">
            <a:blip r:embed="rId5"/>
            <a:srcRect l="66089" t="10366" r="5113" b="80660"/>
            <a:stretch/>
          </p:blipFill>
          <p:spPr>
            <a:xfrm>
              <a:off x="3272010" y="2016569"/>
              <a:ext cx="1388125" cy="523220"/>
            </a:xfrm>
            <a:prstGeom prst="rect">
              <a:avLst/>
            </a:prstGeom>
          </p:spPr>
        </p:pic>
        <p:pic>
          <p:nvPicPr>
            <p:cNvPr id="15" name="Imagen 14">
              <a:extLst>
                <a:ext uri="{FF2B5EF4-FFF2-40B4-BE49-F238E27FC236}">
                  <a16:creationId xmlns:a16="http://schemas.microsoft.com/office/drawing/2014/main" id="{35602EA5-5BF1-4514-A211-DF1BF7BCF24D}"/>
                </a:ext>
              </a:extLst>
            </p:cNvPr>
            <p:cNvPicPr>
              <a:picLocks noChangeAspect="1"/>
            </p:cNvPicPr>
            <p:nvPr/>
          </p:nvPicPr>
          <p:blipFill rotWithShape="1">
            <a:blip r:embed="rId5"/>
            <a:srcRect l="66089" t="10366" r="5113" b="80660"/>
            <a:stretch/>
          </p:blipFill>
          <p:spPr>
            <a:xfrm>
              <a:off x="2146453" y="6051958"/>
              <a:ext cx="1388125" cy="523220"/>
            </a:xfrm>
            <a:prstGeom prst="rect">
              <a:avLst/>
            </a:prstGeom>
          </p:spPr>
        </p:pic>
      </p:grpSp>
      <p:pic>
        <p:nvPicPr>
          <p:cNvPr id="9" name="Imagen 8">
            <a:extLst>
              <a:ext uri="{FF2B5EF4-FFF2-40B4-BE49-F238E27FC236}">
                <a16:creationId xmlns:a16="http://schemas.microsoft.com/office/drawing/2014/main" id="{7B53BB37-43A0-4C3E-A97C-01F24402DC02}"/>
              </a:ext>
            </a:extLst>
          </p:cNvPr>
          <p:cNvPicPr>
            <a:picLocks noChangeAspect="1"/>
          </p:cNvPicPr>
          <p:nvPr/>
        </p:nvPicPr>
        <p:blipFill>
          <a:blip r:embed="rId6"/>
          <a:stretch>
            <a:fillRect/>
          </a:stretch>
        </p:blipFill>
        <p:spPr>
          <a:xfrm>
            <a:off x="3287925" y="1665635"/>
            <a:ext cx="2581635" cy="581106"/>
          </a:xfrm>
          <a:prstGeom prst="rect">
            <a:avLst/>
          </a:prstGeom>
          <a:ln w="3175">
            <a:solidFill>
              <a:schemeClr val="tx1"/>
            </a:solidFill>
          </a:ln>
        </p:spPr>
      </p:pic>
      <p:pic>
        <p:nvPicPr>
          <p:cNvPr id="17" name="Imagen 16">
            <a:extLst>
              <a:ext uri="{FF2B5EF4-FFF2-40B4-BE49-F238E27FC236}">
                <a16:creationId xmlns:a16="http://schemas.microsoft.com/office/drawing/2014/main" id="{230420BD-FE57-413E-B3B0-727235F9913C}"/>
              </a:ext>
            </a:extLst>
          </p:cNvPr>
          <p:cNvPicPr>
            <a:picLocks noChangeAspect="1"/>
          </p:cNvPicPr>
          <p:nvPr/>
        </p:nvPicPr>
        <p:blipFill>
          <a:blip r:embed="rId7"/>
          <a:stretch>
            <a:fillRect/>
          </a:stretch>
        </p:blipFill>
        <p:spPr>
          <a:xfrm>
            <a:off x="3229675" y="2440563"/>
            <a:ext cx="3924848" cy="2133898"/>
          </a:xfrm>
          <a:prstGeom prst="rect">
            <a:avLst/>
          </a:prstGeom>
          <a:ln w="3175">
            <a:solidFill>
              <a:schemeClr val="tx1"/>
            </a:solidFill>
          </a:ln>
        </p:spPr>
      </p:pic>
      <p:pic>
        <p:nvPicPr>
          <p:cNvPr id="18" name="Imagen 17">
            <a:extLst>
              <a:ext uri="{FF2B5EF4-FFF2-40B4-BE49-F238E27FC236}">
                <a16:creationId xmlns:a16="http://schemas.microsoft.com/office/drawing/2014/main" id="{2B12B2ED-AADE-4010-B266-E9137081AAF0}"/>
              </a:ext>
            </a:extLst>
          </p:cNvPr>
          <p:cNvPicPr>
            <a:picLocks noChangeAspect="1"/>
          </p:cNvPicPr>
          <p:nvPr/>
        </p:nvPicPr>
        <p:blipFill>
          <a:blip r:embed="rId8"/>
          <a:stretch>
            <a:fillRect/>
          </a:stretch>
        </p:blipFill>
        <p:spPr>
          <a:xfrm>
            <a:off x="7623082" y="1709067"/>
            <a:ext cx="4097165" cy="2865394"/>
          </a:xfrm>
          <a:prstGeom prst="rect">
            <a:avLst/>
          </a:prstGeom>
          <a:ln w="3175">
            <a:solidFill>
              <a:schemeClr val="tx1"/>
            </a:solidFill>
          </a:ln>
        </p:spPr>
      </p:pic>
      <p:sp>
        <p:nvSpPr>
          <p:cNvPr id="25" name="Rectángulo 24">
            <a:extLst>
              <a:ext uri="{FF2B5EF4-FFF2-40B4-BE49-F238E27FC236}">
                <a16:creationId xmlns:a16="http://schemas.microsoft.com/office/drawing/2014/main" id="{88BE383A-5D7A-4BFC-845A-E794182BCE76}"/>
              </a:ext>
            </a:extLst>
          </p:cNvPr>
          <p:cNvSpPr/>
          <p:nvPr/>
        </p:nvSpPr>
        <p:spPr>
          <a:xfrm>
            <a:off x="5604734" y="4844467"/>
            <a:ext cx="6303964" cy="1600438"/>
          </a:xfrm>
          <a:prstGeom prst="rect">
            <a:avLst/>
          </a:prstGeom>
          <a:solidFill>
            <a:schemeClr val="bg1"/>
          </a:solidFill>
        </p:spPr>
        <p:txBody>
          <a:bodyPr wrap="square">
            <a:spAutoFit/>
          </a:bodyPr>
          <a:lstStyle/>
          <a:p>
            <a:r>
              <a:rPr lang="es-MX" sz="1600" dirty="0">
                <a:solidFill>
                  <a:schemeClr val="accent6"/>
                </a:solidFill>
              </a:rPr>
              <a:t>✔</a:t>
            </a:r>
            <a:r>
              <a:rPr lang="es-CO" sz="1600" dirty="0"/>
              <a:t> </a:t>
            </a:r>
            <a:r>
              <a:rPr lang="es-MX" sz="1600" b="1" dirty="0"/>
              <a:t>Reutilización: </a:t>
            </a:r>
            <a:r>
              <a:rPr lang="es-MX" sz="1600" dirty="0"/>
              <a:t>No se repite lógica al crear objetos similares.</a:t>
            </a:r>
          </a:p>
          <a:p>
            <a:r>
              <a:rPr lang="es-MX" sz="1600" dirty="0">
                <a:solidFill>
                  <a:schemeClr val="accent6"/>
                </a:solidFill>
              </a:rPr>
              <a:t>✔</a:t>
            </a:r>
            <a:r>
              <a:rPr lang="es-MX" sz="1600" dirty="0">
                <a:solidFill>
                  <a:srgbClr val="FF0000"/>
                </a:solidFill>
              </a:rPr>
              <a:t> </a:t>
            </a:r>
            <a:r>
              <a:rPr lang="es-MX" sz="1600" b="1" dirty="0"/>
              <a:t>Facilidad de mantenimiento:	</a:t>
            </a:r>
            <a:r>
              <a:rPr lang="es-MX" sz="1600" dirty="0"/>
              <a:t>Cambiar el "modelo base" en un solo lugar afecta a todos los clones futuros.</a:t>
            </a:r>
          </a:p>
          <a:p>
            <a:r>
              <a:rPr lang="es-MX" sz="1600" dirty="0">
                <a:solidFill>
                  <a:schemeClr val="accent6"/>
                </a:solidFill>
              </a:rPr>
              <a:t>✔</a:t>
            </a:r>
            <a:r>
              <a:rPr lang="es-MX" sz="1600" dirty="0">
                <a:solidFill>
                  <a:srgbClr val="FF0000"/>
                </a:solidFill>
              </a:rPr>
              <a:t> </a:t>
            </a:r>
            <a:r>
              <a:rPr lang="es-MX" sz="1600" b="1" dirty="0"/>
              <a:t>Bajo costo: </a:t>
            </a:r>
            <a:r>
              <a:rPr lang="es-MX" sz="1600" dirty="0"/>
              <a:t>No requiere construcción pesada desde cero para cada instancia.</a:t>
            </a:r>
          </a:p>
          <a:p>
            <a:r>
              <a:rPr lang="es-MX" sz="1600" dirty="0">
                <a:solidFill>
                  <a:schemeClr val="accent6"/>
                </a:solidFill>
              </a:rPr>
              <a:t>✔</a:t>
            </a:r>
            <a:r>
              <a:rPr lang="es-MX" sz="1600" dirty="0">
                <a:solidFill>
                  <a:srgbClr val="FF0000"/>
                </a:solidFill>
              </a:rPr>
              <a:t> </a:t>
            </a:r>
            <a:r>
              <a:rPr lang="es-MX" sz="1600" b="1" err="1"/>
              <a:t>Flexible</a:t>
            </a:r>
            <a:r>
              <a:rPr lang="es-MX" sz="1600" b="1"/>
              <a:t>: </a:t>
            </a:r>
            <a:r>
              <a:rPr lang="es-MX" sz="1600"/>
              <a:t>Puedes </a:t>
            </a:r>
            <a:r>
              <a:rPr lang="es-MX" sz="1600" dirty="0"/>
              <a:t>clonar y luego personalizar cada clon fácilmente.</a:t>
            </a:r>
            <a:endParaRPr lang="es-CO" sz="1600" dirty="0"/>
          </a:p>
        </p:txBody>
      </p:sp>
    </p:spTree>
    <p:extLst>
      <p:ext uri="{BB962C8B-B14F-4D97-AF65-F5344CB8AC3E}">
        <p14:creationId xmlns:p14="http://schemas.microsoft.com/office/powerpoint/2010/main" val="30297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FB608E2-5443-4C19-A7C4-749B782C3387}"/>
              </a:ext>
            </a:extLst>
          </p:cNvPr>
          <p:cNvSpPr txBox="1"/>
          <p:nvPr/>
        </p:nvSpPr>
        <p:spPr>
          <a:xfrm>
            <a:off x="427444" y="1801892"/>
            <a:ext cx="4699525" cy="1200329"/>
          </a:xfrm>
          <a:prstGeom prst="rect">
            <a:avLst/>
          </a:prstGeom>
          <a:solidFill>
            <a:schemeClr val="bg1"/>
          </a:solidFill>
        </p:spPr>
        <p:txBody>
          <a:bodyPr wrap="square" rtlCol="0">
            <a:spAutoFit/>
          </a:bodyPr>
          <a:lstStyle/>
          <a:p>
            <a:pPr algn="ctr"/>
            <a:r>
              <a:rPr lang="es-MX" b="1" dirty="0"/>
              <a:t>Clonación superficial:</a:t>
            </a:r>
            <a:endParaRPr lang="es-MX" b="1" u="sng" dirty="0"/>
          </a:p>
          <a:p>
            <a:pPr algn="ctr"/>
            <a:r>
              <a:rPr lang="es-MX" dirty="0"/>
              <a:t>Se crea una copia del objeto principal, pero todos los objetos internos  no se clonan. Si no que son compartidos.</a:t>
            </a:r>
          </a:p>
        </p:txBody>
      </p:sp>
      <p:sp>
        <p:nvSpPr>
          <p:cNvPr id="2" name="Rectángulo 1">
            <a:extLst>
              <a:ext uri="{FF2B5EF4-FFF2-40B4-BE49-F238E27FC236}">
                <a16:creationId xmlns:a16="http://schemas.microsoft.com/office/drawing/2014/main" id="{1D3C1DF2-66A4-41F0-A65D-C2AEC8FAF5D7}"/>
              </a:ext>
            </a:extLst>
          </p:cNvPr>
          <p:cNvSpPr/>
          <p:nvPr/>
        </p:nvSpPr>
        <p:spPr>
          <a:xfrm>
            <a:off x="6722820" y="1801892"/>
            <a:ext cx="4837355" cy="923330"/>
          </a:xfrm>
          <a:prstGeom prst="rect">
            <a:avLst/>
          </a:prstGeom>
        </p:spPr>
        <p:txBody>
          <a:bodyPr wrap="square">
            <a:spAutoFit/>
          </a:bodyPr>
          <a:lstStyle/>
          <a:p>
            <a:pPr algn="ctr"/>
            <a:r>
              <a:rPr lang="es-MX" b="1" dirty="0"/>
              <a:t>Clonación profunda:</a:t>
            </a:r>
          </a:p>
          <a:p>
            <a:pPr algn="ctr"/>
            <a:r>
              <a:rPr lang="es-MX" dirty="0"/>
              <a:t>Se realiza una copia idéntica del prototipo, incluyendo todos los objetos que este contenga</a:t>
            </a:r>
          </a:p>
        </p:txBody>
      </p:sp>
      <p:pic>
        <p:nvPicPr>
          <p:cNvPr id="3" name="Imagen 2">
            <a:extLst>
              <a:ext uri="{FF2B5EF4-FFF2-40B4-BE49-F238E27FC236}">
                <a16:creationId xmlns:a16="http://schemas.microsoft.com/office/drawing/2014/main" id="{871E1F83-5A6B-4B43-90DD-C4CE2F4DFBE1}"/>
              </a:ext>
            </a:extLst>
          </p:cNvPr>
          <p:cNvPicPr>
            <a:picLocks noChangeAspect="1"/>
          </p:cNvPicPr>
          <p:nvPr/>
        </p:nvPicPr>
        <p:blipFill>
          <a:blip r:embed="rId5"/>
          <a:stretch>
            <a:fillRect/>
          </a:stretch>
        </p:blipFill>
        <p:spPr>
          <a:xfrm>
            <a:off x="730924" y="3249525"/>
            <a:ext cx="3858163" cy="2410161"/>
          </a:xfrm>
          <a:prstGeom prst="rect">
            <a:avLst/>
          </a:prstGeom>
        </p:spPr>
      </p:pic>
      <p:sp>
        <p:nvSpPr>
          <p:cNvPr id="4" name="Rectángulo 3">
            <a:extLst>
              <a:ext uri="{FF2B5EF4-FFF2-40B4-BE49-F238E27FC236}">
                <a16:creationId xmlns:a16="http://schemas.microsoft.com/office/drawing/2014/main" id="{A910210A-6CD2-44C4-9A69-0A803B12646D}"/>
              </a:ext>
            </a:extLst>
          </p:cNvPr>
          <p:cNvSpPr/>
          <p:nvPr/>
        </p:nvSpPr>
        <p:spPr>
          <a:xfrm>
            <a:off x="427444" y="5834421"/>
            <a:ext cx="4339315" cy="738664"/>
          </a:xfrm>
          <a:prstGeom prst="rect">
            <a:avLst/>
          </a:prstGeom>
          <a:solidFill>
            <a:schemeClr val="bg1"/>
          </a:solidFill>
        </p:spPr>
        <p:txBody>
          <a:bodyPr wrap="square">
            <a:spAutoFit/>
          </a:bodyPr>
          <a:lstStyle/>
          <a:p>
            <a:pPr algn="ctr"/>
            <a:r>
              <a:rPr lang="es-MX" sz="1400" dirty="0">
                <a:solidFill>
                  <a:schemeClr val="accent2"/>
                </a:solidFill>
              </a:rPr>
              <a:t>Las referencias internas (como listas, </a:t>
            </a:r>
            <a:r>
              <a:rPr lang="es-MX" sz="1400" dirty="0" err="1">
                <a:solidFill>
                  <a:schemeClr val="accent2"/>
                </a:solidFill>
              </a:rPr>
              <a:t>arrays</a:t>
            </a:r>
            <a:r>
              <a:rPr lang="es-MX" sz="1400" dirty="0">
                <a:solidFill>
                  <a:schemeClr val="accent2"/>
                </a:solidFill>
              </a:rPr>
              <a:t>, u otros objetos) siguen apuntando a las mismas instancias que el original.</a:t>
            </a:r>
            <a:endParaRPr lang="es-CO" sz="1400" dirty="0">
              <a:solidFill>
                <a:schemeClr val="accent2"/>
              </a:solidFill>
            </a:endParaRPr>
          </a:p>
        </p:txBody>
      </p:sp>
      <p:pic>
        <p:nvPicPr>
          <p:cNvPr id="5" name="Imagen 4">
            <a:extLst>
              <a:ext uri="{FF2B5EF4-FFF2-40B4-BE49-F238E27FC236}">
                <a16:creationId xmlns:a16="http://schemas.microsoft.com/office/drawing/2014/main" id="{C617BC81-EFD6-4EF3-82A5-43FED293ED55}"/>
              </a:ext>
            </a:extLst>
          </p:cNvPr>
          <p:cNvPicPr>
            <a:picLocks noChangeAspect="1"/>
          </p:cNvPicPr>
          <p:nvPr/>
        </p:nvPicPr>
        <p:blipFill>
          <a:blip r:embed="rId6"/>
          <a:stretch>
            <a:fillRect/>
          </a:stretch>
        </p:blipFill>
        <p:spPr>
          <a:xfrm>
            <a:off x="6722820" y="3002221"/>
            <a:ext cx="4658375" cy="2505425"/>
          </a:xfrm>
          <a:prstGeom prst="rect">
            <a:avLst/>
          </a:prstGeom>
        </p:spPr>
      </p:pic>
      <p:sp>
        <p:nvSpPr>
          <p:cNvPr id="6" name="Rectángulo 5">
            <a:extLst>
              <a:ext uri="{FF2B5EF4-FFF2-40B4-BE49-F238E27FC236}">
                <a16:creationId xmlns:a16="http://schemas.microsoft.com/office/drawing/2014/main" id="{4663E264-2203-45C9-99EA-825D95B1DA61}"/>
              </a:ext>
            </a:extLst>
          </p:cNvPr>
          <p:cNvSpPr/>
          <p:nvPr/>
        </p:nvSpPr>
        <p:spPr>
          <a:xfrm>
            <a:off x="6959601" y="5681195"/>
            <a:ext cx="4215898" cy="307777"/>
          </a:xfrm>
          <a:prstGeom prst="rect">
            <a:avLst/>
          </a:prstGeom>
          <a:solidFill>
            <a:schemeClr val="bg1"/>
          </a:solidFill>
        </p:spPr>
        <p:txBody>
          <a:bodyPr wrap="none">
            <a:spAutoFit/>
          </a:bodyPr>
          <a:lstStyle/>
          <a:p>
            <a:r>
              <a:rPr lang="es-MX" sz="1400" dirty="0">
                <a:solidFill>
                  <a:schemeClr val="accent6"/>
                </a:solidFill>
              </a:rPr>
              <a:t>Cada Objeto interno también clonado y no compartido.</a:t>
            </a:r>
            <a:endParaRPr lang="es-CO" sz="1400" dirty="0">
              <a:solidFill>
                <a:schemeClr val="accent6"/>
              </a:solidFill>
            </a:endParaRPr>
          </a:p>
        </p:txBody>
      </p:sp>
      <p:sp>
        <p:nvSpPr>
          <p:cNvPr id="8" name="Flecha: a la izquierda y derecha 7">
            <a:extLst>
              <a:ext uri="{FF2B5EF4-FFF2-40B4-BE49-F238E27FC236}">
                <a16:creationId xmlns:a16="http://schemas.microsoft.com/office/drawing/2014/main" id="{8DE68B10-30C3-4C1E-935E-F4A5002A1F0E}"/>
              </a:ext>
            </a:extLst>
          </p:cNvPr>
          <p:cNvSpPr/>
          <p:nvPr/>
        </p:nvSpPr>
        <p:spPr>
          <a:xfrm>
            <a:off x="4930167" y="4113191"/>
            <a:ext cx="1451573" cy="5232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546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pic>
        <p:nvPicPr>
          <p:cNvPr id="3074" name="Picture 2" descr="Diagrama PlantUML">
            <a:extLst>
              <a:ext uri="{FF2B5EF4-FFF2-40B4-BE49-F238E27FC236}">
                <a16:creationId xmlns:a16="http://schemas.microsoft.com/office/drawing/2014/main" id="{08187EFC-CC8C-458A-B21D-8D1A2A02D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114" y="1814625"/>
            <a:ext cx="4674479" cy="462920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97C0016-9341-4716-8139-BC081A260E22}"/>
              </a:ext>
            </a:extLst>
          </p:cNvPr>
          <p:cNvSpPr/>
          <p:nvPr/>
        </p:nvSpPr>
        <p:spPr>
          <a:xfrm>
            <a:off x="372534" y="2550959"/>
            <a:ext cx="6096000" cy="2031325"/>
          </a:xfrm>
          <a:prstGeom prst="rect">
            <a:avLst/>
          </a:prstGeom>
        </p:spPr>
        <p:txBody>
          <a:bodyPr>
            <a:spAutoFit/>
          </a:bodyPr>
          <a:lstStyle/>
          <a:p>
            <a:pPr marL="285750" indent="-285750" algn="just">
              <a:buFont typeface="Wingdings" panose="05000000000000000000" pitchFamily="2" charset="2"/>
              <a:buChar char="§"/>
            </a:pPr>
            <a:r>
              <a:rPr lang="es-MX" dirty="0"/>
              <a:t>Crear un objeto es </a:t>
            </a:r>
            <a:r>
              <a:rPr lang="es-MX" b="1" dirty="0"/>
              <a:t>costoso </a:t>
            </a:r>
            <a:r>
              <a:rPr lang="es-MX" dirty="0"/>
              <a:t>(cálculos pesados, consultas, I/O).</a:t>
            </a:r>
          </a:p>
          <a:p>
            <a:pPr marL="285750" indent="-285750" algn="just">
              <a:buFont typeface="Wingdings" panose="05000000000000000000" pitchFamily="2" charset="2"/>
              <a:buChar char="§"/>
            </a:pPr>
            <a:r>
              <a:rPr lang="es-MX" dirty="0"/>
              <a:t>Necesitas </a:t>
            </a:r>
            <a:r>
              <a:rPr lang="es-MX" b="1" dirty="0"/>
              <a:t>crear múltiples objetos </a:t>
            </a:r>
            <a:r>
              <a:rPr lang="es-MX" dirty="0"/>
              <a:t>similares.</a:t>
            </a:r>
          </a:p>
          <a:p>
            <a:pPr marL="285750" indent="-285750" algn="just">
              <a:buFont typeface="Wingdings" panose="05000000000000000000" pitchFamily="2" charset="2"/>
              <a:buChar char="§"/>
            </a:pPr>
            <a:r>
              <a:rPr lang="es-MX" dirty="0"/>
              <a:t>Quieres mantener la </a:t>
            </a:r>
            <a:r>
              <a:rPr lang="es-MX" b="1" dirty="0"/>
              <a:t>lógica de creación fuera del cliente</a:t>
            </a:r>
            <a:r>
              <a:rPr lang="es-MX" dirty="0"/>
              <a:t>.</a:t>
            </a:r>
          </a:p>
          <a:p>
            <a:pPr marL="285750" indent="-285750" algn="just">
              <a:buFont typeface="Wingdings" panose="05000000000000000000" pitchFamily="2" charset="2"/>
              <a:buChar char="§"/>
            </a:pPr>
            <a:r>
              <a:rPr lang="es-MX" dirty="0"/>
              <a:t>Necesitas </a:t>
            </a:r>
            <a:r>
              <a:rPr lang="es-MX" b="1" dirty="0"/>
              <a:t>independencia de clases </a:t>
            </a:r>
            <a:r>
              <a:rPr lang="es-MX" dirty="0"/>
              <a:t>concretas en tiempo de ejecución.</a:t>
            </a:r>
          </a:p>
          <a:p>
            <a:pPr marL="285750" indent="-285750" algn="just">
              <a:buFont typeface="Wingdings" panose="05000000000000000000" pitchFamily="2" charset="2"/>
              <a:buChar char="§"/>
            </a:pPr>
            <a:r>
              <a:rPr lang="es-MX" dirty="0"/>
              <a:t>Necesitas </a:t>
            </a:r>
            <a:r>
              <a:rPr lang="es-MX" b="1" dirty="0"/>
              <a:t>clonar estructuras de datos complejas</a:t>
            </a:r>
            <a:r>
              <a:rPr lang="es-MX" dirty="0"/>
              <a:t>.</a:t>
            </a:r>
          </a:p>
        </p:txBody>
      </p:sp>
      <p:sp>
        <p:nvSpPr>
          <p:cNvPr id="3" name="Rectángulo 2">
            <a:extLst>
              <a:ext uri="{FF2B5EF4-FFF2-40B4-BE49-F238E27FC236}">
                <a16:creationId xmlns:a16="http://schemas.microsoft.com/office/drawing/2014/main" id="{E73F9D5B-B442-489E-AD45-A8797E8434E1}"/>
              </a:ext>
            </a:extLst>
          </p:cNvPr>
          <p:cNvSpPr/>
          <p:nvPr/>
        </p:nvSpPr>
        <p:spPr>
          <a:xfrm>
            <a:off x="477407" y="2093513"/>
            <a:ext cx="5991127" cy="369332"/>
          </a:xfrm>
          <a:prstGeom prst="rect">
            <a:avLst/>
          </a:prstGeom>
          <a:solidFill>
            <a:schemeClr val="accent6">
              <a:lumMod val="40000"/>
              <a:lumOff val="60000"/>
            </a:schemeClr>
          </a:solidFill>
        </p:spPr>
        <p:txBody>
          <a:bodyPr wrap="square">
            <a:spAutoFit/>
          </a:bodyPr>
          <a:lstStyle/>
          <a:p>
            <a:pPr algn="ctr"/>
            <a:r>
              <a:rPr lang="es-MX" b="1" dirty="0"/>
              <a:t>CUÁNDO IMPLEMENTARLO</a:t>
            </a:r>
          </a:p>
        </p:txBody>
      </p:sp>
    </p:spTree>
    <p:extLst>
      <p:ext uri="{BB962C8B-B14F-4D97-AF65-F5344CB8AC3E}">
        <p14:creationId xmlns:p14="http://schemas.microsoft.com/office/powerpoint/2010/main" val="87873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pic>
        <p:nvPicPr>
          <p:cNvPr id="3074" name="Picture 2" descr="Diagrama PlantUML">
            <a:extLst>
              <a:ext uri="{FF2B5EF4-FFF2-40B4-BE49-F238E27FC236}">
                <a16:creationId xmlns:a16="http://schemas.microsoft.com/office/drawing/2014/main" id="{08187EFC-CC8C-458A-B21D-8D1A2A02D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823" y="1820904"/>
            <a:ext cx="4674479" cy="462920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B00FD67-D42A-441B-B022-4DA454102141}"/>
              </a:ext>
            </a:extLst>
          </p:cNvPr>
          <p:cNvSpPr/>
          <p:nvPr/>
        </p:nvSpPr>
        <p:spPr>
          <a:xfrm>
            <a:off x="244698" y="1651987"/>
            <a:ext cx="7028126" cy="2416046"/>
          </a:xfrm>
          <a:prstGeom prst="rect">
            <a:avLst/>
          </a:prstGeom>
        </p:spPr>
        <p:txBody>
          <a:bodyPr wrap="square">
            <a:spAutoFit/>
          </a:bodyPr>
          <a:lstStyle/>
          <a:p>
            <a:pPr algn="just"/>
            <a:r>
              <a:rPr lang="es-MX" sz="2000" b="1" dirty="0">
                <a:solidFill>
                  <a:schemeClr val="accent6"/>
                </a:solidFill>
              </a:rPr>
              <a:t>Ventajas</a:t>
            </a:r>
          </a:p>
          <a:p>
            <a:pPr algn="just"/>
            <a:endParaRPr lang="es-MX" sz="300" b="1" dirty="0"/>
          </a:p>
          <a:p>
            <a:pPr algn="just"/>
            <a:r>
              <a:rPr lang="es-MX" sz="1600" dirty="0">
                <a:solidFill>
                  <a:schemeClr val="accent6"/>
                </a:solidFill>
              </a:rPr>
              <a:t>✅ </a:t>
            </a:r>
            <a:r>
              <a:rPr lang="es-MX" sz="1600" b="1" dirty="0"/>
              <a:t>Desacopla de las clases concretas. </a:t>
            </a:r>
            <a:r>
              <a:rPr lang="es-MX" sz="1600" dirty="0"/>
              <a:t>El cliente no necesita saber la clase exacta. Solo usa clone().</a:t>
            </a:r>
          </a:p>
          <a:p>
            <a:pPr algn="just"/>
            <a:r>
              <a:rPr lang="es-MX" sz="1600" dirty="0">
                <a:solidFill>
                  <a:schemeClr val="accent6"/>
                </a:solidFill>
              </a:rPr>
              <a:t>✅</a:t>
            </a:r>
            <a:r>
              <a:rPr lang="es-MX" sz="1600" dirty="0"/>
              <a:t> </a:t>
            </a:r>
            <a:r>
              <a:rPr lang="es-MX" sz="1600" b="1" dirty="0"/>
              <a:t>Creación eficiente de objetos</a:t>
            </a:r>
            <a:r>
              <a:rPr lang="es-MX" sz="1600" dirty="0"/>
              <a:t>. Muy útil para evitar procesos costosos de creación.</a:t>
            </a:r>
          </a:p>
          <a:p>
            <a:pPr algn="just"/>
            <a:r>
              <a:rPr lang="es-MX" sz="1600" dirty="0">
                <a:solidFill>
                  <a:schemeClr val="accent6"/>
                </a:solidFill>
              </a:rPr>
              <a:t>✅</a:t>
            </a:r>
            <a:r>
              <a:rPr lang="es-MX" sz="1600" dirty="0"/>
              <a:t> </a:t>
            </a:r>
            <a:r>
              <a:rPr lang="es-MX" sz="1600" b="1" dirty="0"/>
              <a:t>Permite la clonación de estructuras complejas. </a:t>
            </a:r>
            <a:r>
              <a:rPr lang="es-MX" sz="1600" dirty="0"/>
              <a:t>Ideal para grafos, árboles, configuraciones anidadas.</a:t>
            </a:r>
          </a:p>
          <a:p>
            <a:pPr algn="just"/>
            <a:r>
              <a:rPr lang="es-MX" sz="1600" dirty="0">
                <a:solidFill>
                  <a:schemeClr val="accent6"/>
                </a:solidFill>
              </a:rPr>
              <a:t>✅</a:t>
            </a:r>
            <a:r>
              <a:rPr lang="es-MX" sz="1600" dirty="0"/>
              <a:t> </a:t>
            </a:r>
            <a:r>
              <a:rPr lang="es-MX" sz="1600" b="1" dirty="0"/>
              <a:t>Compatible con el registro de prototipos. </a:t>
            </a:r>
            <a:r>
              <a:rPr lang="es-MX" sz="1600" dirty="0"/>
              <a:t>Puedes registrar prototipos y clonarlos dinámicamente.</a:t>
            </a:r>
            <a:endParaRPr lang="es-CO" sz="1600" dirty="0"/>
          </a:p>
        </p:txBody>
      </p:sp>
      <p:sp>
        <p:nvSpPr>
          <p:cNvPr id="5" name="Rectángulo 4">
            <a:extLst>
              <a:ext uri="{FF2B5EF4-FFF2-40B4-BE49-F238E27FC236}">
                <a16:creationId xmlns:a16="http://schemas.microsoft.com/office/drawing/2014/main" id="{BB5D27FD-92C6-4F9A-A4B4-093BD987110B}"/>
              </a:ext>
            </a:extLst>
          </p:cNvPr>
          <p:cNvSpPr/>
          <p:nvPr/>
        </p:nvSpPr>
        <p:spPr>
          <a:xfrm>
            <a:off x="244696" y="4206533"/>
            <a:ext cx="7028126" cy="2477601"/>
          </a:xfrm>
          <a:prstGeom prst="rect">
            <a:avLst/>
          </a:prstGeom>
          <a:solidFill>
            <a:schemeClr val="bg1"/>
          </a:solidFill>
        </p:spPr>
        <p:txBody>
          <a:bodyPr wrap="square">
            <a:spAutoFit/>
          </a:bodyPr>
          <a:lstStyle/>
          <a:p>
            <a:pPr algn="just"/>
            <a:r>
              <a:rPr lang="es-MX" sz="2000" b="1" dirty="0">
                <a:solidFill>
                  <a:srgbClr val="FF0000"/>
                </a:solidFill>
              </a:rPr>
              <a:t>Desventajas</a:t>
            </a:r>
          </a:p>
          <a:p>
            <a:pPr algn="just"/>
            <a:endParaRPr lang="es-MX" sz="700" dirty="0"/>
          </a:p>
          <a:p>
            <a:pPr algn="just"/>
            <a:r>
              <a:rPr lang="es-MX" sz="1600" dirty="0">
                <a:solidFill>
                  <a:srgbClr val="FF0000"/>
                </a:solidFill>
              </a:rPr>
              <a:t>❌</a:t>
            </a:r>
            <a:r>
              <a:rPr lang="es-MX" sz="1600" dirty="0"/>
              <a:t> </a:t>
            </a:r>
            <a:r>
              <a:rPr lang="es-MX" sz="1600" b="1" dirty="0"/>
              <a:t>Clonación superficial vs profunda: </a:t>
            </a:r>
            <a:r>
              <a:rPr lang="es-MX" sz="1600" dirty="0"/>
              <a:t>Java por defecto usa clonación superficial (</a:t>
            </a:r>
            <a:r>
              <a:rPr lang="es-MX" sz="1600" dirty="0" err="1"/>
              <a:t>Object.clone</a:t>
            </a:r>
            <a:r>
              <a:rPr lang="es-MX" sz="1600" dirty="0"/>
              <a:t>()), y puede ser problemático si hay referencias mutables.</a:t>
            </a:r>
          </a:p>
          <a:p>
            <a:pPr algn="just"/>
            <a:r>
              <a:rPr lang="es-MX" sz="1600" dirty="0">
                <a:solidFill>
                  <a:srgbClr val="FF0000"/>
                </a:solidFill>
              </a:rPr>
              <a:t>❌</a:t>
            </a:r>
            <a:r>
              <a:rPr lang="es-MX" sz="1600" dirty="0"/>
              <a:t> </a:t>
            </a:r>
            <a:r>
              <a:rPr lang="es-MX" sz="1600" b="1" dirty="0"/>
              <a:t>Mantenimiento de lógica de clonación.</a:t>
            </a:r>
            <a:r>
              <a:rPr lang="es-MX" sz="1600" dirty="0"/>
              <a:t>	Cada clase debe implementar su propia lógica de clone(), lo cual puede ser complejo.</a:t>
            </a:r>
          </a:p>
          <a:p>
            <a:pPr algn="just"/>
            <a:r>
              <a:rPr lang="es-MX" sz="1600" dirty="0">
                <a:solidFill>
                  <a:srgbClr val="FF0000"/>
                </a:solidFill>
              </a:rPr>
              <a:t>❌</a:t>
            </a:r>
            <a:r>
              <a:rPr lang="es-MX" sz="1600" dirty="0"/>
              <a:t> </a:t>
            </a:r>
            <a:r>
              <a:rPr lang="es-MX" sz="1600" b="1" dirty="0"/>
              <a:t>Manejo de errores. </a:t>
            </a:r>
            <a:r>
              <a:rPr lang="es-MX" sz="1600" dirty="0"/>
              <a:t>El uso de </a:t>
            </a:r>
            <a:r>
              <a:rPr lang="es-MX" sz="1600" dirty="0" err="1"/>
              <a:t>Cloneable</a:t>
            </a:r>
            <a:r>
              <a:rPr lang="es-MX" sz="1600" dirty="0"/>
              <a:t> y </a:t>
            </a:r>
            <a:r>
              <a:rPr lang="es-MX" sz="1600" dirty="0" err="1"/>
              <a:t>Object.clone</a:t>
            </a:r>
            <a:r>
              <a:rPr lang="es-MX" sz="1600" dirty="0"/>
              <a:t>() puede ser frágil si no se implementa correctamente.</a:t>
            </a:r>
          </a:p>
          <a:p>
            <a:pPr algn="just"/>
            <a:r>
              <a:rPr lang="es-MX" sz="1600" dirty="0">
                <a:solidFill>
                  <a:srgbClr val="FF0000"/>
                </a:solidFill>
              </a:rPr>
              <a:t>❌</a:t>
            </a:r>
            <a:r>
              <a:rPr lang="es-MX" sz="1600" dirty="0"/>
              <a:t> </a:t>
            </a:r>
            <a:r>
              <a:rPr lang="es-MX" sz="1600" b="1" dirty="0"/>
              <a:t>No compatible con todas las estructuras: </a:t>
            </a:r>
            <a:r>
              <a:rPr lang="es-MX" sz="1600" dirty="0"/>
              <a:t>Algunos objetos no son </a:t>
            </a:r>
            <a:r>
              <a:rPr lang="es-MX" sz="1600" dirty="0" err="1"/>
              <a:t>clonables</a:t>
            </a:r>
            <a:r>
              <a:rPr lang="es-MX" sz="1600" dirty="0"/>
              <a:t> por naturaleza (</a:t>
            </a:r>
            <a:r>
              <a:rPr lang="es-MX" sz="1600" dirty="0" err="1"/>
              <a:t>e.g</a:t>
            </a:r>
            <a:r>
              <a:rPr lang="es-MX" sz="1600" dirty="0"/>
              <a:t>., objetos que dependen de recursos únicos).</a:t>
            </a:r>
            <a:endParaRPr lang="es-CO" sz="1600" dirty="0"/>
          </a:p>
        </p:txBody>
      </p:sp>
    </p:spTree>
    <p:extLst>
      <p:ext uri="{BB962C8B-B14F-4D97-AF65-F5344CB8AC3E}">
        <p14:creationId xmlns:p14="http://schemas.microsoft.com/office/powerpoint/2010/main" val="298413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Prototype</a:t>
            </a:r>
            <a:endParaRPr lang="es-CO" sz="2800" b="1" dirty="0">
              <a:solidFill>
                <a:srgbClr val="FF0000"/>
              </a:solidFill>
              <a:latin typeface="Arial" panose="020B0604020202020204" pitchFamily="34" charset="0"/>
              <a:cs typeface="Arial" panose="020B0604020202020204" pitchFamily="34" charset="0"/>
            </a:endParaRPr>
          </a:p>
        </p:txBody>
      </p:sp>
      <p:pic>
        <p:nvPicPr>
          <p:cNvPr id="9" name="Picture 2" descr="Diagrama PlantUML">
            <a:extLst>
              <a:ext uri="{FF2B5EF4-FFF2-40B4-BE49-F238E27FC236}">
                <a16:creationId xmlns:a16="http://schemas.microsoft.com/office/drawing/2014/main" id="{74A8159B-EC14-4A0E-8148-A89949FD2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418" y="1773408"/>
            <a:ext cx="4674479" cy="462920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0B207B0B-02FC-43E2-B4F0-90DCF9A443F3}"/>
              </a:ext>
            </a:extLst>
          </p:cNvPr>
          <p:cNvSpPr/>
          <p:nvPr/>
        </p:nvSpPr>
        <p:spPr>
          <a:xfrm>
            <a:off x="5909733" y="1908847"/>
            <a:ext cx="5791200" cy="369332"/>
          </a:xfrm>
          <a:prstGeom prst="rect">
            <a:avLst/>
          </a:prstGeom>
          <a:solidFill>
            <a:schemeClr val="accent6">
              <a:lumMod val="20000"/>
              <a:lumOff val="80000"/>
            </a:schemeClr>
          </a:solidFill>
        </p:spPr>
        <p:txBody>
          <a:bodyPr wrap="square">
            <a:spAutoFit/>
          </a:bodyPr>
          <a:lstStyle/>
          <a:p>
            <a:pPr algn="ctr"/>
            <a:r>
              <a:rPr lang="es-MX" b="1" dirty="0"/>
              <a:t>Beneficios obtenidos con Prototype</a:t>
            </a:r>
          </a:p>
        </p:txBody>
      </p:sp>
      <p:sp>
        <p:nvSpPr>
          <p:cNvPr id="5" name="Rectángulo 4">
            <a:extLst>
              <a:ext uri="{FF2B5EF4-FFF2-40B4-BE49-F238E27FC236}">
                <a16:creationId xmlns:a16="http://schemas.microsoft.com/office/drawing/2014/main" id="{492F954A-DE07-4F82-81C7-8ABCF0294050}"/>
              </a:ext>
            </a:extLst>
          </p:cNvPr>
          <p:cNvSpPr/>
          <p:nvPr/>
        </p:nvSpPr>
        <p:spPr>
          <a:xfrm>
            <a:off x="6783517" y="2527491"/>
            <a:ext cx="1913467" cy="369332"/>
          </a:xfrm>
          <a:prstGeom prst="rect">
            <a:avLst/>
          </a:prstGeom>
        </p:spPr>
        <p:txBody>
          <a:bodyPr wrap="square">
            <a:spAutoFit/>
          </a:bodyPr>
          <a:lstStyle/>
          <a:p>
            <a:r>
              <a:rPr lang="es-MX" b="1" dirty="0"/>
              <a:t>Problema original</a:t>
            </a:r>
          </a:p>
        </p:txBody>
      </p:sp>
      <p:sp>
        <p:nvSpPr>
          <p:cNvPr id="6" name="Rectángulo 5">
            <a:extLst>
              <a:ext uri="{FF2B5EF4-FFF2-40B4-BE49-F238E27FC236}">
                <a16:creationId xmlns:a16="http://schemas.microsoft.com/office/drawing/2014/main" id="{DAAE673D-E2BF-4B7B-96FC-2D4B7C1036F5}"/>
              </a:ext>
            </a:extLst>
          </p:cNvPr>
          <p:cNvSpPr/>
          <p:nvPr/>
        </p:nvSpPr>
        <p:spPr>
          <a:xfrm>
            <a:off x="8739317" y="2507746"/>
            <a:ext cx="2398605" cy="369332"/>
          </a:xfrm>
          <a:prstGeom prst="rect">
            <a:avLst/>
          </a:prstGeom>
        </p:spPr>
        <p:txBody>
          <a:bodyPr wrap="none">
            <a:spAutoFit/>
          </a:bodyPr>
          <a:lstStyle/>
          <a:p>
            <a:pPr algn="r"/>
            <a:r>
              <a:rPr lang="es-MX" b="1" dirty="0"/>
              <a:t>Solución con Prototype</a:t>
            </a:r>
          </a:p>
        </p:txBody>
      </p:sp>
      <p:cxnSp>
        <p:nvCxnSpPr>
          <p:cNvPr id="12" name="Conector recto 11">
            <a:extLst>
              <a:ext uri="{FF2B5EF4-FFF2-40B4-BE49-F238E27FC236}">
                <a16:creationId xmlns:a16="http://schemas.microsoft.com/office/drawing/2014/main" id="{5629D844-0CD0-45D3-B9C6-CE4CCD674140}"/>
              </a:ext>
            </a:extLst>
          </p:cNvPr>
          <p:cNvCxnSpPr/>
          <p:nvPr/>
        </p:nvCxnSpPr>
        <p:spPr>
          <a:xfrm>
            <a:off x="8696984" y="2327440"/>
            <a:ext cx="84667" cy="4035759"/>
          </a:xfrm>
          <a:prstGeom prst="line">
            <a:avLst/>
          </a:prstGeom>
          <a:ln w="285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F5E54C9B-D045-4D9E-B2EA-200A016FBDA9}"/>
              </a:ext>
            </a:extLst>
          </p:cNvPr>
          <p:cNvSpPr/>
          <p:nvPr/>
        </p:nvSpPr>
        <p:spPr>
          <a:xfrm>
            <a:off x="6134851" y="3065987"/>
            <a:ext cx="2438955" cy="646331"/>
          </a:xfrm>
          <a:prstGeom prst="rect">
            <a:avLst/>
          </a:prstGeom>
        </p:spPr>
        <p:txBody>
          <a:bodyPr wrap="square">
            <a:spAutoFit/>
          </a:bodyPr>
          <a:lstStyle/>
          <a:p>
            <a:pPr algn="r"/>
            <a:r>
              <a:rPr lang="es-MX" dirty="0">
                <a:solidFill>
                  <a:srgbClr val="FF0000"/>
                </a:solidFill>
              </a:rPr>
              <a:t>Creación costosa en cada instancia</a:t>
            </a:r>
          </a:p>
        </p:txBody>
      </p:sp>
      <p:sp>
        <p:nvSpPr>
          <p:cNvPr id="16" name="Rectángulo 15">
            <a:extLst>
              <a:ext uri="{FF2B5EF4-FFF2-40B4-BE49-F238E27FC236}">
                <a16:creationId xmlns:a16="http://schemas.microsoft.com/office/drawing/2014/main" id="{642ABB9E-509D-459E-9E20-D08FC980140A}"/>
              </a:ext>
            </a:extLst>
          </p:cNvPr>
          <p:cNvSpPr/>
          <p:nvPr/>
        </p:nvSpPr>
        <p:spPr>
          <a:xfrm>
            <a:off x="8881534" y="3065987"/>
            <a:ext cx="3200400" cy="646331"/>
          </a:xfrm>
          <a:prstGeom prst="rect">
            <a:avLst/>
          </a:prstGeom>
        </p:spPr>
        <p:txBody>
          <a:bodyPr wrap="square">
            <a:spAutoFit/>
          </a:bodyPr>
          <a:lstStyle/>
          <a:p>
            <a:r>
              <a:rPr lang="es-MX" dirty="0">
                <a:solidFill>
                  <a:schemeClr val="accent6">
                    <a:lumMod val="75000"/>
                  </a:schemeClr>
                </a:solidFill>
              </a:rPr>
              <a:t>Se clona un prototipo ya configurado</a:t>
            </a:r>
          </a:p>
        </p:txBody>
      </p:sp>
      <p:sp>
        <p:nvSpPr>
          <p:cNvPr id="17" name="Rectángulo 16">
            <a:extLst>
              <a:ext uri="{FF2B5EF4-FFF2-40B4-BE49-F238E27FC236}">
                <a16:creationId xmlns:a16="http://schemas.microsoft.com/office/drawing/2014/main" id="{242DF6BF-D442-4609-9A8D-134141F0AC86}"/>
              </a:ext>
            </a:extLst>
          </p:cNvPr>
          <p:cNvSpPr/>
          <p:nvPr/>
        </p:nvSpPr>
        <p:spPr>
          <a:xfrm>
            <a:off x="6506381" y="3975987"/>
            <a:ext cx="2067425" cy="369332"/>
          </a:xfrm>
          <a:prstGeom prst="rect">
            <a:avLst/>
          </a:prstGeom>
        </p:spPr>
        <p:txBody>
          <a:bodyPr wrap="none">
            <a:spAutoFit/>
          </a:bodyPr>
          <a:lstStyle/>
          <a:p>
            <a:r>
              <a:rPr lang="es-MX" dirty="0">
                <a:solidFill>
                  <a:srgbClr val="FF0000"/>
                </a:solidFill>
              </a:rPr>
              <a:t>Repetición de lógica</a:t>
            </a:r>
          </a:p>
        </p:txBody>
      </p:sp>
      <p:sp>
        <p:nvSpPr>
          <p:cNvPr id="18" name="Rectángulo 17">
            <a:extLst>
              <a:ext uri="{FF2B5EF4-FFF2-40B4-BE49-F238E27FC236}">
                <a16:creationId xmlns:a16="http://schemas.microsoft.com/office/drawing/2014/main" id="{2B1CEB57-1D74-4B96-9F10-7060B52D2801}"/>
              </a:ext>
            </a:extLst>
          </p:cNvPr>
          <p:cNvSpPr/>
          <p:nvPr/>
        </p:nvSpPr>
        <p:spPr>
          <a:xfrm>
            <a:off x="8881535" y="3820016"/>
            <a:ext cx="2895600" cy="646331"/>
          </a:xfrm>
          <a:prstGeom prst="rect">
            <a:avLst/>
          </a:prstGeom>
        </p:spPr>
        <p:txBody>
          <a:bodyPr wrap="square">
            <a:spAutoFit/>
          </a:bodyPr>
          <a:lstStyle/>
          <a:p>
            <a:r>
              <a:rPr lang="es-MX" dirty="0">
                <a:solidFill>
                  <a:schemeClr val="accent6">
                    <a:lumMod val="75000"/>
                  </a:schemeClr>
                </a:solidFill>
              </a:rPr>
              <a:t>Centralización de lógica en la clase prototipo</a:t>
            </a:r>
          </a:p>
        </p:txBody>
      </p:sp>
      <p:sp>
        <p:nvSpPr>
          <p:cNvPr id="19" name="Rectángulo 18">
            <a:extLst>
              <a:ext uri="{FF2B5EF4-FFF2-40B4-BE49-F238E27FC236}">
                <a16:creationId xmlns:a16="http://schemas.microsoft.com/office/drawing/2014/main" id="{E9687453-B95E-4588-A4F4-3438671D8309}"/>
              </a:ext>
            </a:extLst>
          </p:cNvPr>
          <p:cNvSpPr/>
          <p:nvPr/>
        </p:nvSpPr>
        <p:spPr>
          <a:xfrm>
            <a:off x="6302202" y="4566507"/>
            <a:ext cx="2271604" cy="646331"/>
          </a:xfrm>
          <a:prstGeom prst="rect">
            <a:avLst/>
          </a:prstGeom>
        </p:spPr>
        <p:txBody>
          <a:bodyPr wrap="square">
            <a:spAutoFit/>
          </a:bodyPr>
          <a:lstStyle/>
          <a:p>
            <a:pPr algn="r"/>
            <a:r>
              <a:rPr lang="es-MX" dirty="0">
                <a:solidFill>
                  <a:srgbClr val="FF0000"/>
                </a:solidFill>
              </a:rPr>
              <a:t>Acoplamiento a clases concretas</a:t>
            </a:r>
          </a:p>
        </p:txBody>
      </p:sp>
      <p:sp>
        <p:nvSpPr>
          <p:cNvPr id="20" name="Rectángulo 19">
            <a:extLst>
              <a:ext uri="{FF2B5EF4-FFF2-40B4-BE49-F238E27FC236}">
                <a16:creationId xmlns:a16="http://schemas.microsoft.com/office/drawing/2014/main" id="{8724A0F0-3CE8-4C1E-BC89-A2519330018C}"/>
              </a:ext>
            </a:extLst>
          </p:cNvPr>
          <p:cNvSpPr/>
          <p:nvPr/>
        </p:nvSpPr>
        <p:spPr>
          <a:xfrm>
            <a:off x="8881534" y="4600942"/>
            <a:ext cx="2895600" cy="646331"/>
          </a:xfrm>
          <a:prstGeom prst="rect">
            <a:avLst/>
          </a:prstGeom>
        </p:spPr>
        <p:txBody>
          <a:bodyPr wrap="square">
            <a:spAutoFit/>
          </a:bodyPr>
          <a:lstStyle/>
          <a:p>
            <a:r>
              <a:rPr lang="es-MX" dirty="0">
                <a:solidFill>
                  <a:schemeClr val="accent6">
                    <a:lumMod val="75000"/>
                  </a:schemeClr>
                </a:solidFill>
              </a:rPr>
              <a:t>Cliente accede mediante el registro dinámico</a:t>
            </a:r>
          </a:p>
        </p:txBody>
      </p:sp>
      <p:sp>
        <p:nvSpPr>
          <p:cNvPr id="21" name="Rectángulo 20">
            <a:extLst>
              <a:ext uri="{FF2B5EF4-FFF2-40B4-BE49-F238E27FC236}">
                <a16:creationId xmlns:a16="http://schemas.microsoft.com/office/drawing/2014/main" id="{14DD9AB0-34B3-44A1-9C3B-8A44EB0C1ED5}"/>
              </a:ext>
            </a:extLst>
          </p:cNvPr>
          <p:cNvSpPr/>
          <p:nvPr/>
        </p:nvSpPr>
        <p:spPr>
          <a:xfrm>
            <a:off x="6365215" y="5532662"/>
            <a:ext cx="2208297" cy="369332"/>
          </a:xfrm>
          <a:prstGeom prst="rect">
            <a:avLst/>
          </a:prstGeom>
        </p:spPr>
        <p:txBody>
          <a:bodyPr wrap="none">
            <a:spAutoFit/>
          </a:bodyPr>
          <a:lstStyle/>
          <a:p>
            <a:pPr algn="r"/>
            <a:r>
              <a:rPr lang="es-MX" dirty="0">
                <a:solidFill>
                  <a:srgbClr val="FF0000"/>
                </a:solidFill>
              </a:rPr>
              <a:t>Difícil mantenimiento</a:t>
            </a:r>
          </a:p>
        </p:txBody>
      </p:sp>
      <p:sp>
        <p:nvSpPr>
          <p:cNvPr id="22" name="Rectángulo 21">
            <a:extLst>
              <a:ext uri="{FF2B5EF4-FFF2-40B4-BE49-F238E27FC236}">
                <a16:creationId xmlns:a16="http://schemas.microsoft.com/office/drawing/2014/main" id="{B3668959-8C27-4F1D-BBEC-322B671F4CBA}"/>
              </a:ext>
            </a:extLst>
          </p:cNvPr>
          <p:cNvSpPr/>
          <p:nvPr/>
        </p:nvSpPr>
        <p:spPr>
          <a:xfrm>
            <a:off x="8881534" y="5351140"/>
            <a:ext cx="2895600" cy="646331"/>
          </a:xfrm>
          <a:prstGeom prst="rect">
            <a:avLst/>
          </a:prstGeom>
          <a:solidFill>
            <a:schemeClr val="bg1"/>
          </a:solidFill>
        </p:spPr>
        <p:txBody>
          <a:bodyPr wrap="square">
            <a:spAutoFit/>
          </a:bodyPr>
          <a:lstStyle/>
          <a:p>
            <a:r>
              <a:rPr lang="es-MX" dirty="0">
                <a:solidFill>
                  <a:schemeClr val="accent6">
                    <a:lumMod val="75000"/>
                  </a:schemeClr>
                </a:solidFill>
              </a:rPr>
              <a:t>Agregar nuevos tipos no afecta al cliente</a:t>
            </a:r>
          </a:p>
        </p:txBody>
      </p:sp>
    </p:spTree>
    <p:extLst>
      <p:ext uri="{BB962C8B-B14F-4D97-AF65-F5344CB8AC3E}">
        <p14:creationId xmlns:p14="http://schemas.microsoft.com/office/powerpoint/2010/main" val="3710098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Integración con frameworks</a:t>
            </a:r>
            <a:endParaRPr lang="es-CO" sz="2800" b="1" dirty="0">
              <a:solidFill>
                <a:srgbClr val="FF000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17ABB458-A61C-4005-94BE-3164258603C0}"/>
              </a:ext>
            </a:extLst>
          </p:cNvPr>
          <p:cNvSpPr/>
          <p:nvPr/>
        </p:nvSpPr>
        <p:spPr>
          <a:xfrm>
            <a:off x="244698" y="2340802"/>
            <a:ext cx="4674435" cy="1415772"/>
          </a:xfrm>
          <a:prstGeom prst="rect">
            <a:avLst/>
          </a:prstGeom>
        </p:spPr>
        <p:txBody>
          <a:bodyPr wrap="square">
            <a:spAutoFit/>
          </a:bodyPr>
          <a:lstStyle/>
          <a:p>
            <a:r>
              <a:rPr lang="es-MX" sz="1600" b="1" dirty="0"/>
              <a:t>✅ Singleton</a:t>
            </a:r>
          </a:p>
          <a:p>
            <a:endParaRPr lang="es-MX" sz="1400" b="1" dirty="0"/>
          </a:p>
          <a:p>
            <a:r>
              <a:rPr lang="es-MX" sz="1400" b="1" dirty="0"/>
              <a:t>Uso:</a:t>
            </a:r>
          </a:p>
          <a:p>
            <a:pPr marL="171450" indent="-171450">
              <a:buFont typeface="Arial" panose="020B0604020202020204" pitchFamily="34" charset="0"/>
              <a:buChar char="•"/>
            </a:pPr>
            <a:r>
              <a:rPr lang="es-MX" sz="1400" dirty="0"/>
              <a:t>Todos los beans Spring por defecto son Singletons.</a:t>
            </a:r>
          </a:p>
          <a:p>
            <a:pPr marL="171450" indent="-171450">
              <a:buFont typeface="Arial" panose="020B0604020202020204" pitchFamily="34" charset="0"/>
              <a:buChar char="•"/>
            </a:pPr>
            <a:r>
              <a:rPr lang="es-MX" sz="1400" dirty="0"/>
              <a:t>Permite que haya una única instancia gestionada por el </a:t>
            </a:r>
            <a:r>
              <a:rPr lang="es-MX" sz="1400" dirty="0" err="1"/>
              <a:t>IoC</a:t>
            </a:r>
            <a:r>
              <a:rPr lang="es-MX" sz="1400" dirty="0"/>
              <a:t> container.</a:t>
            </a:r>
          </a:p>
        </p:txBody>
      </p:sp>
      <p:pic>
        <p:nvPicPr>
          <p:cNvPr id="3" name="Imagen 2">
            <a:extLst>
              <a:ext uri="{FF2B5EF4-FFF2-40B4-BE49-F238E27FC236}">
                <a16:creationId xmlns:a16="http://schemas.microsoft.com/office/drawing/2014/main" id="{78069E49-02DF-46AE-8DE0-CF996C51006B}"/>
              </a:ext>
            </a:extLst>
          </p:cNvPr>
          <p:cNvPicPr>
            <a:picLocks noChangeAspect="1"/>
          </p:cNvPicPr>
          <p:nvPr/>
        </p:nvPicPr>
        <p:blipFill>
          <a:blip r:embed="rId5"/>
          <a:stretch>
            <a:fillRect/>
          </a:stretch>
        </p:blipFill>
        <p:spPr>
          <a:xfrm>
            <a:off x="244697" y="3756574"/>
            <a:ext cx="4674435" cy="1468596"/>
          </a:xfrm>
          <a:prstGeom prst="rect">
            <a:avLst/>
          </a:prstGeom>
        </p:spPr>
      </p:pic>
      <p:sp>
        <p:nvSpPr>
          <p:cNvPr id="8" name="Rectángulo 7">
            <a:extLst>
              <a:ext uri="{FF2B5EF4-FFF2-40B4-BE49-F238E27FC236}">
                <a16:creationId xmlns:a16="http://schemas.microsoft.com/office/drawing/2014/main" id="{2DA243AB-FBCE-4DFD-82B0-1DAF1483F5EB}"/>
              </a:ext>
            </a:extLst>
          </p:cNvPr>
          <p:cNvSpPr/>
          <p:nvPr/>
        </p:nvSpPr>
        <p:spPr>
          <a:xfrm>
            <a:off x="135466" y="5325678"/>
            <a:ext cx="4783666" cy="523220"/>
          </a:xfrm>
          <a:prstGeom prst="rect">
            <a:avLst/>
          </a:prstGeom>
        </p:spPr>
        <p:txBody>
          <a:bodyPr wrap="square">
            <a:spAutoFit/>
          </a:bodyPr>
          <a:lstStyle/>
          <a:p>
            <a:pPr algn="ctr"/>
            <a:r>
              <a:rPr lang="es-MX" sz="1400" dirty="0"/>
              <a:t>@</a:t>
            </a:r>
            <a:r>
              <a:rPr lang="es-MX" sz="1400" dirty="0" err="1"/>
              <a:t>Service</a:t>
            </a:r>
            <a:r>
              <a:rPr lang="es-MX" sz="1400" dirty="0"/>
              <a:t>, @</a:t>
            </a:r>
            <a:r>
              <a:rPr lang="es-MX" sz="1400" dirty="0" err="1"/>
              <a:t>Component</a:t>
            </a:r>
            <a:r>
              <a:rPr lang="es-MX" sz="1400" dirty="0"/>
              <a:t>, @</a:t>
            </a:r>
            <a:r>
              <a:rPr lang="es-MX" sz="1400" dirty="0" err="1"/>
              <a:t>Repository</a:t>
            </a:r>
            <a:r>
              <a:rPr lang="es-MX" sz="1400" dirty="0"/>
              <a:t>, @</a:t>
            </a:r>
            <a:r>
              <a:rPr lang="es-MX" sz="1400" dirty="0" err="1"/>
              <a:t>Controller</a:t>
            </a:r>
            <a:r>
              <a:rPr lang="es-MX" sz="1400" dirty="0"/>
              <a:t> </a:t>
            </a:r>
          </a:p>
          <a:p>
            <a:pPr algn="ctr"/>
            <a:r>
              <a:rPr lang="es-MX" sz="1400" b="1" dirty="0"/>
              <a:t>(</a:t>
            </a:r>
            <a:r>
              <a:rPr lang="es-MX" sz="1400" b="1" dirty="0" err="1"/>
              <a:t>singleton</a:t>
            </a:r>
            <a:r>
              <a:rPr lang="es-MX" sz="1400" b="1" dirty="0"/>
              <a:t> por defecto</a:t>
            </a:r>
            <a:r>
              <a:rPr lang="es-MX" sz="1400" dirty="0"/>
              <a:t>)</a:t>
            </a:r>
          </a:p>
        </p:txBody>
      </p:sp>
      <p:sp>
        <p:nvSpPr>
          <p:cNvPr id="10" name="Rectángulo 9">
            <a:extLst>
              <a:ext uri="{FF2B5EF4-FFF2-40B4-BE49-F238E27FC236}">
                <a16:creationId xmlns:a16="http://schemas.microsoft.com/office/drawing/2014/main" id="{11F3B61D-7C16-4BA6-8276-FB142694DEE6}"/>
              </a:ext>
            </a:extLst>
          </p:cNvPr>
          <p:cNvSpPr/>
          <p:nvPr/>
        </p:nvSpPr>
        <p:spPr>
          <a:xfrm>
            <a:off x="6299200" y="2340802"/>
            <a:ext cx="5648102" cy="1415772"/>
          </a:xfrm>
          <a:prstGeom prst="rect">
            <a:avLst/>
          </a:prstGeom>
        </p:spPr>
        <p:txBody>
          <a:bodyPr wrap="square">
            <a:spAutoFit/>
          </a:bodyPr>
          <a:lstStyle/>
          <a:p>
            <a:r>
              <a:rPr lang="es-MX" sz="1600" b="1" dirty="0"/>
              <a:t>✅ Factory </a:t>
            </a:r>
            <a:r>
              <a:rPr lang="es-MX" sz="1600" b="1" dirty="0" err="1"/>
              <a:t>Method</a:t>
            </a:r>
            <a:endParaRPr lang="es-MX" sz="1600" b="1" dirty="0"/>
          </a:p>
          <a:p>
            <a:endParaRPr lang="es-MX" sz="1400" dirty="0"/>
          </a:p>
          <a:p>
            <a:r>
              <a:rPr lang="es-MX" sz="1400" b="1" dirty="0"/>
              <a:t>Uso típico:</a:t>
            </a:r>
          </a:p>
          <a:p>
            <a:pPr marL="285750" indent="-285750">
              <a:buFont typeface="Arial" panose="020B0604020202020204" pitchFamily="34" charset="0"/>
              <a:buChar char="•"/>
            </a:pPr>
            <a:r>
              <a:rPr lang="es-MX" sz="1400" dirty="0"/>
              <a:t>En la creación de beans personalizados.</a:t>
            </a:r>
          </a:p>
          <a:p>
            <a:pPr marL="285750" indent="-285750">
              <a:buFont typeface="Arial" panose="020B0604020202020204" pitchFamily="34" charset="0"/>
              <a:buChar char="•"/>
            </a:pPr>
            <a:r>
              <a:rPr lang="es-MX" sz="1400" dirty="0"/>
              <a:t>También se usa cuando implementas lógicas de negocio que cambian el tipo de objeto retornado en tiempo de ejecución.</a:t>
            </a:r>
          </a:p>
        </p:txBody>
      </p:sp>
      <p:pic>
        <p:nvPicPr>
          <p:cNvPr id="23" name="Imagen 22">
            <a:extLst>
              <a:ext uri="{FF2B5EF4-FFF2-40B4-BE49-F238E27FC236}">
                <a16:creationId xmlns:a16="http://schemas.microsoft.com/office/drawing/2014/main" id="{8F426A03-195A-4507-8403-539E47BDBA61}"/>
              </a:ext>
            </a:extLst>
          </p:cNvPr>
          <p:cNvPicPr>
            <a:picLocks noChangeAspect="1"/>
          </p:cNvPicPr>
          <p:nvPr/>
        </p:nvPicPr>
        <p:blipFill>
          <a:blip r:embed="rId6"/>
          <a:stretch>
            <a:fillRect/>
          </a:stretch>
        </p:blipFill>
        <p:spPr>
          <a:xfrm>
            <a:off x="6375400" y="3756574"/>
            <a:ext cx="5223934" cy="2521603"/>
          </a:xfrm>
          <a:prstGeom prst="rect">
            <a:avLst/>
          </a:prstGeom>
        </p:spPr>
      </p:pic>
      <p:sp>
        <p:nvSpPr>
          <p:cNvPr id="25" name="Rectángulo 24">
            <a:extLst>
              <a:ext uri="{FF2B5EF4-FFF2-40B4-BE49-F238E27FC236}">
                <a16:creationId xmlns:a16="http://schemas.microsoft.com/office/drawing/2014/main" id="{C0D23A98-4BD7-4240-B355-BC17EC2F2D0D}"/>
              </a:ext>
            </a:extLst>
          </p:cNvPr>
          <p:cNvSpPr/>
          <p:nvPr/>
        </p:nvSpPr>
        <p:spPr>
          <a:xfrm>
            <a:off x="9525000" y="3967652"/>
            <a:ext cx="2752502" cy="523220"/>
          </a:xfrm>
          <a:prstGeom prst="rect">
            <a:avLst/>
          </a:prstGeom>
        </p:spPr>
        <p:txBody>
          <a:bodyPr wrap="square">
            <a:spAutoFit/>
          </a:bodyPr>
          <a:lstStyle/>
          <a:p>
            <a:r>
              <a:rPr lang="es-MX" sz="1400" b="1" dirty="0"/>
              <a:t>@</a:t>
            </a:r>
            <a:r>
              <a:rPr lang="es-MX" sz="1400" b="1" dirty="0" err="1"/>
              <a:t>Configuration</a:t>
            </a:r>
            <a:r>
              <a:rPr lang="es-MX" sz="1400" b="1" dirty="0"/>
              <a:t> </a:t>
            </a:r>
            <a:r>
              <a:rPr lang="es-MX" sz="1400" dirty="0"/>
              <a:t>Actúa como la clase fábrica concreta</a:t>
            </a:r>
          </a:p>
        </p:txBody>
      </p:sp>
      <p:sp>
        <p:nvSpPr>
          <p:cNvPr id="26" name="Rectángulo 25">
            <a:extLst>
              <a:ext uri="{FF2B5EF4-FFF2-40B4-BE49-F238E27FC236}">
                <a16:creationId xmlns:a16="http://schemas.microsoft.com/office/drawing/2014/main" id="{9FF79873-02E9-4D5C-BDA5-9A7C647AD0C1}"/>
              </a:ext>
            </a:extLst>
          </p:cNvPr>
          <p:cNvSpPr/>
          <p:nvPr/>
        </p:nvSpPr>
        <p:spPr>
          <a:xfrm>
            <a:off x="9525000" y="4657781"/>
            <a:ext cx="2752502" cy="738664"/>
          </a:xfrm>
          <a:prstGeom prst="rect">
            <a:avLst/>
          </a:prstGeom>
        </p:spPr>
        <p:txBody>
          <a:bodyPr wrap="square">
            <a:spAutoFit/>
          </a:bodyPr>
          <a:lstStyle/>
          <a:p>
            <a:r>
              <a:rPr lang="es-MX" sz="1400" b="1" dirty="0"/>
              <a:t>@</a:t>
            </a:r>
            <a:r>
              <a:rPr lang="es-MX" sz="1400" b="1" dirty="0" err="1"/>
              <a:t>Bean</a:t>
            </a:r>
            <a:r>
              <a:rPr lang="es-MX" sz="1400" b="1" dirty="0"/>
              <a:t> </a:t>
            </a:r>
            <a:r>
              <a:rPr lang="es-MX" sz="1400" dirty="0"/>
              <a:t>Actúa como el método fábrica, Spring lo registra en su contenedor de </a:t>
            </a:r>
            <a:r>
              <a:rPr lang="es-MX" sz="1400" dirty="0" err="1"/>
              <a:t>IoC</a:t>
            </a:r>
            <a:r>
              <a:rPr lang="es-MX" sz="1400" dirty="0"/>
              <a:t>.</a:t>
            </a:r>
          </a:p>
        </p:txBody>
      </p:sp>
      <p:sp>
        <p:nvSpPr>
          <p:cNvPr id="27" name="Rectángulo 26">
            <a:extLst>
              <a:ext uri="{FF2B5EF4-FFF2-40B4-BE49-F238E27FC236}">
                <a16:creationId xmlns:a16="http://schemas.microsoft.com/office/drawing/2014/main" id="{4DB3ED38-F4EC-4264-8D4B-829D2D745B2D}"/>
              </a:ext>
            </a:extLst>
          </p:cNvPr>
          <p:cNvSpPr/>
          <p:nvPr/>
        </p:nvSpPr>
        <p:spPr>
          <a:xfrm>
            <a:off x="372534" y="1697181"/>
            <a:ext cx="2387599" cy="369332"/>
          </a:xfrm>
          <a:prstGeom prst="rect">
            <a:avLst/>
          </a:prstGeom>
          <a:solidFill>
            <a:schemeClr val="accent6">
              <a:lumMod val="20000"/>
              <a:lumOff val="80000"/>
            </a:schemeClr>
          </a:solidFill>
        </p:spPr>
        <p:txBody>
          <a:bodyPr wrap="square">
            <a:spAutoFit/>
          </a:bodyPr>
          <a:lstStyle/>
          <a:p>
            <a:pPr algn="ctr"/>
            <a:r>
              <a:rPr lang="es-MX" b="1" dirty="0">
                <a:solidFill>
                  <a:schemeClr val="accent1"/>
                </a:solidFill>
              </a:rPr>
              <a:t>SpringBoot</a:t>
            </a:r>
          </a:p>
        </p:txBody>
      </p:sp>
    </p:spTree>
    <p:extLst>
      <p:ext uri="{BB962C8B-B14F-4D97-AF65-F5344CB8AC3E}">
        <p14:creationId xmlns:p14="http://schemas.microsoft.com/office/powerpoint/2010/main" val="168608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Integración con frameworks</a:t>
            </a:r>
            <a:endParaRPr lang="es-CO" sz="2800" b="1" dirty="0">
              <a:solidFill>
                <a:srgbClr val="FF0000"/>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0B207B0B-02FC-43E2-B4F0-90DCF9A443F3}"/>
              </a:ext>
            </a:extLst>
          </p:cNvPr>
          <p:cNvSpPr/>
          <p:nvPr/>
        </p:nvSpPr>
        <p:spPr>
          <a:xfrm>
            <a:off x="372534" y="1697181"/>
            <a:ext cx="2387599" cy="369332"/>
          </a:xfrm>
          <a:prstGeom prst="rect">
            <a:avLst/>
          </a:prstGeom>
          <a:solidFill>
            <a:schemeClr val="accent6">
              <a:lumMod val="20000"/>
              <a:lumOff val="80000"/>
            </a:schemeClr>
          </a:solidFill>
        </p:spPr>
        <p:txBody>
          <a:bodyPr wrap="square">
            <a:spAutoFit/>
          </a:bodyPr>
          <a:lstStyle/>
          <a:p>
            <a:pPr algn="ctr"/>
            <a:r>
              <a:rPr lang="es-MX" b="1" dirty="0">
                <a:solidFill>
                  <a:schemeClr val="accent1"/>
                </a:solidFill>
              </a:rPr>
              <a:t>SpringBoot</a:t>
            </a:r>
          </a:p>
        </p:txBody>
      </p:sp>
      <p:sp>
        <p:nvSpPr>
          <p:cNvPr id="5" name="Rectángulo 4">
            <a:extLst>
              <a:ext uri="{FF2B5EF4-FFF2-40B4-BE49-F238E27FC236}">
                <a16:creationId xmlns:a16="http://schemas.microsoft.com/office/drawing/2014/main" id="{4298B4D8-E28C-4BCB-B3DB-77CA8A9DEDA5}"/>
              </a:ext>
            </a:extLst>
          </p:cNvPr>
          <p:cNvSpPr/>
          <p:nvPr/>
        </p:nvSpPr>
        <p:spPr>
          <a:xfrm>
            <a:off x="244698" y="2342429"/>
            <a:ext cx="5648102" cy="1200329"/>
          </a:xfrm>
          <a:prstGeom prst="rect">
            <a:avLst/>
          </a:prstGeom>
        </p:spPr>
        <p:txBody>
          <a:bodyPr wrap="square">
            <a:spAutoFit/>
          </a:bodyPr>
          <a:lstStyle/>
          <a:p>
            <a:r>
              <a:rPr lang="es-MX" sz="1600" b="1" dirty="0"/>
              <a:t>✅ </a:t>
            </a:r>
            <a:r>
              <a:rPr lang="es-MX" sz="1600" b="1" dirty="0" err="1"/>
              <a:t>Builder</a:t>
            </a:r>
            <a:endParaRPr lang="es-MX" sz="1600" b="1" dirty="0"/>
          </a:p>
          <a:p>
            <a:endParaRPr lang="es-MX" sz="1400" b="1" dirty="0"/>
          </a:p>
          <a:p>
            <a:r>
              <a:rPr lang="es-MX" sz="1400" b="1" dirty="0"/>
              <a:t>Uso típico:</a:t>
            </a:r>
            <a:endParaRPr lang="es-MX" sz="1400" dirty="0"/>
          </a:p>
          <a:p>
            <a:pPr marL="285750" indent="-285750">
              <a:buFont typeface="Arial" panose="020B0604020202020204" pitchFamily="34" charset="0"/>
              <a:buChar char="•"/>
            </a:pPr>
            <a:r>
              <a:rPr lang="es-MX" sz="1400" dirty="0"/>
              <a:t>Cuando necesitas crear objetos con múltiples parámetros opcionales (por ejemplo, </a:t>
            </a:r>
            <a:r>
              <a:rPr lang="es-MX" sz="1400" dirty="0" err="1"/>
              <a:t>DTOs</a:t>
            </a:r>
            <a:r>
              <a:rPr lang="es-MX" sz="1400" dirty="0"/>
              <a:t>, respuestas de API).</a:t>
            </a:r>
          </a:p>
        </p:txBody>
      </p:sp>
      <p:pic>
        <p:nvPicPr>
          <p:cNvPr id="6" name="Imagen 5">
            <a:extLst>
              <a:ext uri="{FF2B5EF4-FFF2-40B4-BE49-F238E27FC236}">
                <a16:creationId xmlns:a16="http://schemas.microsoft.com/office/drawing/2014/main" id="{CBDB904F-32A1-4026-984E-A87F98D6D78A}"/>
              </a:ext>
            </a:extLst>
          </p:cNvPr>
          <p:cNvPicPr>
            <a:picLocks noChangeAspect="1"/>
          </p:cNvPicPr>
          <p:nvPr/>
        </p:nvPicPr>
        <p:blipFill rotWithShape="1">
          <a:blip r:embed="rId5"/>
          <a:srcRect l="1698" t="8644" r="15255" b="-8644"/>
          <a:stretch/>
        </p:blipFill>
        <p:spPr>
          <a:xfrm>
            <a:off x="146901" y="3754139"/>
            <a:ext cx="2283032" cy="1637208"/>
          </a:xfrm>
          <a:prstGeom prst="rect">
            <a:avLst/>
          </a:prstGeom>
        </p:spPr>
      </p:pic>
      <p:pic>
        <p:nvPicPr>
          <p:cNvPr id="9" name="Imagen 8">
            <a:extLst>
              <a:ext uri="{FF2B5EF4-FFF2-40B4-BE49-F238E27FC236}">
                <a16:creationId xmlns:a16="http://schemas.microsoft.com/office/drawing/2014/main" id="{73EE860A-781B-4A83-A041-BA6F2D6A296C}"/>
              </a:ext>
            </a:extLst>
          </p:cNvPr>
          <p:cNvPicPr>
            <a:picLocks noChangeAspect="1"/>
          </p:cNvPicPr>
          <p:nvPr/>
        </p:nvPicPr>
        <p:blipFill>
          <a:blip r:embed="rId6"/>
          <a:stretch>
            <a:fillRect/>
          </a:stretch>
        </p:blipFill>
        <p:spPr>
          <a:xfrm>
            <a:off x="2503594" y="4852201"/>
            <a:ext cx="3486146" cy="1701735"/>
          </a:xfrm>
          <a:prstGeom prst="rect">
            <a:avLst/>
          </a:prstGeom>
        </p:spPr>
      </p:pic>
      <p:sp>
        <p:nvSpPr>
          <p:cNvPr id="12" name="Rectángulo 11">
            <a:extLst>
              <a:ext uri="{FF2B5EF4-FFF2-40B4-BE49-F238E27FC236}">
                <a16:creationId xmlns:a16="http://schemas.microsoft.com/office/drawing/2014/main" id="{3E688ED4-D287-44F0-89C7-2FF8A6BD192A}"/>
              </a:ext>
            </a:extLst>
          </p:cNvPr>
          <p:cNvSpPr/>
          <p:nvPr/>
        </p:nvSpPr>
        <p:spPr>
          <a:xfrm>
            <a:off x="2949857" y="3759615"/>
            <a:ext cx="2155142" cy="307777"/>
          </a:xfrm>
          <a:prstGeom prst="rect">
            <a:avLst/>
          </a:prstGeom>
        </p:spPr>
        <p:txBody>
          <a:bodyPr wrap="none">
            <a:spAutoFit/>
          </a:bodyPr>
          <a:lstStyle/>
          <a:p>
            <a:r>
              <a:rPr lang="es-MX" sz="1400" dirty="0"/>
              <a:t>Usa Lombok con </a:t>
            </a:r>
            <a:r>
              <a:rPr lang="es-MX" sz="1400" b="1" dirty="0"/>
              <a:t>@</a:t>
            </a:r>
            <a:r>
              <a:rPr lang="es-MX" sz="1400" b="1" dirty="0" err="1"/>
              <a:t>Builder</a:t>
            </a:r>
            <a:r>
              <a:rPr lang="es-MX" sz="1400" b="1" dirty="0"/>
              <a:t>.</a:t>
            </a:r>
          </a:p>
        </p:txBody>
      </p:sp>
      <p:sp>
        <p:nvSpPr>
          <p:cNvPr id="15" name="Rectángulo 14">
            <a:extLst>
              <a:ext uri="{FF2B5EF4-FFF2-40B4-BE49-F238E27FC236}">
                <a16:creationId xmlns:a16="http://schemas.microsoft.com/office/drawing/2014/main" id="{088503E6-FCF0-4A19-917A-BE7E3757BC9D}"/>
              </a:ext>
            </a:extLst>
          </p:cNvPr>
          <p:cNvSpPr/>
          <p:nvPr/>
        </p:nvSpPr>
        <p:spPr>
          <a:xfrm>
            <a:off x="2629124" y="4089223"/>
            <a:ext cx="3000808" cy="646331"/>
          </a:xfrm>
          <a:prstGeom prst="rect">
            <a:avLst/>
          </a:prstGeom>
        </p:spPr>
        <p:txBody>
          <a:bodyPr wrap="square">
            <a:spAutoFit/>
          </a:bodyPr>
          <a:lstStyle/>
          <a:p>
            <a:pPr algn="ctr"/>
            <a:r>
              <a:rPr lang="es-MX" sz="1200" dirty="0"/>
              <a:t>(controladores, servicios o integraciones REST para construir objetos de salida o entrada)</a:t>
            </a:r>
          </a:p>
        </p:txBody>
      </p:sp>
      <p:sp>
        <p:nvSpPr>
          <p:cNvPr id="16" name="Rectángulo 15">
            <a:extLst>
              <a:ext uri="{FF2B5EF4-FFF2-40B4-BE49-F238E27FC236}">
                <a16:creationId xmlns:a16="http://schemas.microsoft.com/office/drawing/2014/main" id="{96E51F35-F66D-49CB-9810-8CFC757C7755}"/>
              </a:ext>
            </a:extLst>
          </p:cNvPr>
          <p:cNvSpPr/>
          <p:nvPr/>
        </p:nvSpPr>
        <p:spPr>
          <a:xfrm>
            <a:off x="46250" y="5391347"/>
            <a:ext cx="2484333" cy="523220"/>
          </a:xfrm>
          <a:prstGeom prst="rect">
            <a:avLst/>
          </a:prstGeom>
        </p:spPr>
        <p:txBody>
          <a:bodyPr wrap="square">
            <a:spAutoFit/>
          </a:bodyPr>
          <a:lstStyle/>
          <a:p>
            <a:pPr algn="ctr"/>
            <a:r>
              <a:rPr lang="es-MX" sz="1400" dirty="0" err="1">
                <a:solidFill>
                  <a:schemeClr val="accent4"/>
                </a:solidFill>
              </a:rPr>
              <a:t>DTOs</a:t>
            </a:r>
            <a:r>
              <a:rPr lang="es-MX" sz="1400" dirty="0">
                <a:solidFill>
                  <a:schemeClr val="accent4"/>
                </a:solidFill>
              </a:rPr>
              <a:t> en servicios REST, Kafka, bases de datos, </a:t>
            </a:r>
            <a:r>
              <a:rPr lang="es-MX" sz="1400" dirty="0" err="1">
                <a:solidFill>
                  <a:schemeClr val="accent4"/>
                </a:solidFill>
              </a:rPr>
              <a:t>etc</a:t>
            </a:r>
            <a:endParaRPr lang="es-MX" sz="1400" dirty="0">
              <a:solidFill>
                <a:schemeClr val="accent4"/>
              </a:solidFill>
            </a:endParaRPr>
          </a:p>
        </p:txBody>
      </p:sp>
      <p:sp>
        <p:nvSpPr>
          <p:cNvPr id="17" name="Rectángulo 16">
            <a:extLst>
              <a:ext uri="{FF2B5EF4-FFF2-40B4-BE49-F238E27FC236}">
                <a16:creationId xmlns:a16="http://schemas.microsoft.com/office/drawing/2014/main" id="{F9F8E6A5-D1AB-43E7-B2B4-4D8F6E9C5313}"/>
              </a:ext>
            </a:extLst>
          </p:cNvPr>
          <p:cNvSpPr/>
          <p:nvPr/>
        </p:nvSpPr>
        <p:spPr>
          <a:xfrm>
            <a:off x="6587066" y="2342429"/>
            <a:ext cx="5258636" cy="1415772"/>
          </a:xfrm>
          <a:prstGeom prst="rect">
            <a:avLst/>
          </a:prstGeom>
        </p:spPr>
        <p:txBody>
          <a:bodyPr wrap="square">
            <a:spAutoFit/>
          </a:bodyPr>
          <a:lstStyle/>
          <a:p>
            <a:r>
              <a:rPr lang="es-MX" sz="1600" b="1" dirty="0"/>
              <a:t>✅ Prototype</a:t>
            </a:r>
          </a:p>
          <a:p>
            <a:endParaRPr lang="es-MX" sz="1400" dirty="0"/>
          </a:p>
          <a:p>
            <a:r>
              <a:rPr lang="es-MX" sz="1400" b="1" dirty="0"/>
              <a:t>Uso típico:</a:t>
            </a:r>
          </a:p>
          <a:p>
            <a:pPr marL="285750" indent="-285750">
              <a:buFont typeface="Arial" panose="020B0604020202020204" pitchFamily="34" charset="0"/>
              <a:buChar char="•"/>
            </a:pPr>
            <a:r>
              <a:rPr lang="es-MX" sz="1400" dirty="0"/>
              <a:t>Cuando se requiere clonar objetos complejos configurados.</a:t>
            </a:r>
          </a:p>
          <a:p>
            <a:pPr marL="285750" indent="-285750">
              <a:buFont typeface="Arial" panose="020B0604020202020204" pitchFamily="34" charset="0"/>
              <a:buChar char="•"/>
            </a:pPr>
            <a:r>
              <a:rPr lang="es-MX" sz="1400" dirty="0"/>
              <a:t>En Spring, se puede definir el </a:t>
            </a:r>
            <a:r>
              <a:rPr lang="es-MX" sz="1400" dirty="0" err="1"/>
              <a:t>scope</a:t>
            </a:r>
            <a:r>
              <a:rPr lang="es-MX" sz="1400" dirty="0"/>
              <a:t> como </a:t>
            </a:r>
            <a:r>
              <a:rPr lang="es-MX" sz="1400" b="1" dirty="0"/>
              <a:t>@</a:t>
            </a:r>
            <a:r>
              <a:rPr lang="es-MX" sz="1400" b="1" dirty="0" err="1"/>
              <a:t>Scope</a:t>
            </a:r>
            <a:r>
              <a:rPr lang="es-MX" sz="1400" dirty="0"/>
              <a:t>("</a:t>
            </a:r>
            <a:r>
              <a:rPr lang="es-MX" sz="1400" dirty="0" err="1"/>
              <a:t>prototype</a:t>
            </a:r>
            <a:r>
              <a:rPr lang="es-MX" sz="1400" dirty="0"/>
              <a:t>") para que se cree una nueva instancia en cada solicitud.</a:t>
            </a:r>
          </a:p>
        </p:txBody>
      </p:sp>
      <p:pic>
        <p:nvPicPr>
          <p:cNvPr id="18" name="Imagen 17">
            <a:extLst>
              <a:ext uri="{FF2B5EF4-FFF2-40B4-BE49-F238E27FC236}">
                <a16:creationId xmlns:a16="http://schemas.microsoft.com/office/drawing/2014/main" id="{93C1ADF7-30FA-4D2F-AB61-459579B0A8BA}"/>
              </a:ext>
            </a:extLst>
          </p:cNvPr>
          <p:cNvPicPr>
            <a:picLocks noChangeAspect="1"/>
          </p:cNvPicPr>
          <p:nvPr/>
        </p:nvPicPr>
        <p:blipFill>
          <a:blip r:embed="rId7"/>
          <a:stretch>
            <a:fillRect/>
          </a:stretch>
        </p:blipFill>
        <p:spPr>
          <a:xfrm>
            <a:off x="7499627" y="3910987"/>
            <a:ext cx="3610479" cy="2210108"/>
          </a:xfrm>
          <a:prstGeom prst="rect">
            <a:avLst/>
          </a:prstGeom>
        </p:spPr>
      </p:pic>
    </p:spTree>
    <p:extLst>
      <p:ext uri="{BB962C8B-B14F-4D97-AF65-F5344CB8AC3E}">
        <p14:creationId xmlns:p14="http://schemas.microsoft.com/office/powerpoint/2010/main" val="20729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rPr>
              <a:t>Integración con Arquitecturas</a:t>
            </a:r>
            <a:endParaRPr lang="es-CO" sz="2800" b="1" dirty="0">
              <a:solidFill>
                <a:srgbClr val="FF0000"/>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0B207B0B-02FC-43E2-B4F0-90DCF9A443F3}"/>
              </a:ext>
            </a:extLst>
          </p:cNvPr>
          <p:cNvSpPr/>
          <p:nvPr/>
        </p:nvSpPr>
        <p:spPr>
          <a:xfrm>
            <a:off x="3061245" y="1666419"/>
            <a:ext cx="5791200" cy="369332"/>
          </a:xfrm>
          <a:prstGeom prst="rect">
            <a:avLst/>
          </a:prstGeom>
          <a:solidFill>
            <a:schemeClr val="accent4">
              <a:lumMod val="20000"/>
              <a:lumOff val="80000"/>
            </a:schemeClr>
          </a:solidFill>
        </p:spPr>
        <p:txBody>
          <a:bodyPr wrap="square">
            <a:spAutoFit/>
          </a:bodyPr>
          <a:lstStyle/>
          <a:p>
            <a:pPr algn="ctr"/>
            <a:r>
              <a:rPr lang="es-MX" b="1" dirty="0"/>
              <a:t>Integración con Arquitecturas</a:t>
            </a:r>
            <a:endParaRPr lang="es-MX" b="1" dirty="0">
              <a:solidFill>
                <a:schemeClr val="accent1"/>
              </a:solidFill>
            </a:endParaRPr>
          </a:p>
        </p:txBody>
      </p:sp>
      <p:sp>
        <p:nvSpPr>
          <p:cNvPr id="29" name="Rectángulo 28">
            <a:extLst>
              <a:ext uri="{FF2B5EF4-FFF2-40B4-BE49-F238E27FC236}">
                <a16:creationId xmlns:a16="http://schemas.microsoft.com/office/drawing/2014/main" id="{869DB0BD-CFC6-43AD-ADC9-FEA8A131E926}"/>
              </a:ext>
            </a:extLst>
          </p:cNvPr>
          <p:cNvSpPr/>
          <p:nvPr/>
        </p:nvSpPr>
        <p:spPr>
          <a:xfrm>
            <a:off x="1147778" y="2273769"/>
            <a:ext cx="1913467" cy="369332"/>
          </a:xfrm>
          <a:prstGeom prst="rect">
            <a:avLst/>
          </a:prstGeom>
        </p:spPr>
        <p:txBody>
          <a:bodyPr wrap="square">
            <a:spAutoFit/>
          </a:bodyPr>
          <a:lstStyle/>
          <a:p>
            <a:pPr algn="ctr"/>
            <a:r>
              <a:rPr lang="es-MX" b="1" dirty="0"/>
              <a:t>Microservicios</a:t>
            </a:r>
          </a:p>
        </p:txBody>
      </p:sp>
      <p:sp>
        <p:nvSpPr>
          <p:cNvPr id="30" name="Rectángulo 29">
            <a:extLst>
              <a:ext uri="{FF2B5EF4-FFF2-40B4-BE49-F238E27FC236}">
                <a16:creationId xmlns:a16="http://schemas.microsoft.com/office/drawing/2014/main" id="{613E03FC-C141-473D-9B98-D32466DB7F4B}"/>
              </a:ext>
            </a:extLst>
          </p:cNvPr>
          <p:cNvSpPr/>
          <p:nvPr/>
        </p:nvSpPr>
        <p:spPr>
          <a:xfrm>
            <a:off x="4468688" y="2278668"/>
            <a:ext cx="3212291" cy="369332"/>
          </a:xfrm>
          <a:prstGeom prst="rect">
            <a:avLst/>
          </a:prstGeom>
        </p:spPr>
        <p:txBody>
          <a:bodyPr wrap="none">
            <a:spAutoFit/>
          </a:bodyPr>
          <a:lstStyle/>
          <a:p>
            <a:pPr algn="r"/>
            <a:r>
              <a:rPr lang="es-MX" b="1" dirty="0"/>
              <a:t>Hexagonal / </a:t>
            </a:r>
            <a:r>
              <a:rPr lang="es-MX" b="1" dirty="0" err="1"/>
              <a:t>Ports</a:t>
            </a:r>
            <a:r>
              <a:rPr lang="es-MX" b="1" dirty="0"/>
              <a:t> and </a:t>
            </a:r>
            <a:r>
              <a:rPr lang="es-MX" b="1" dirty="0" err="1"/>
              <a:t>Adapters</a:t>
            </a:r>
            <a:endParaRPr lang="es-MX" b="1" dirty="0"/>
          </a:p>
        </p:txBody>
      </p:sp>
      <p:cxnSp>
        <p:nvCxnSpPr>
          <p:cNvPr id="31" name="Conector recto 30">
            <a:extLst>
              <a:ext uri="{FF2B5EF4-FFF2-40B4-BE49-F238E27FC236}">
                <a16:creationId xmlns:a16="http://schemas.microsoft.com/office/drawing/2014/main" id="{F0133385-0292-471D-85D3-410DBFEC1F18}"/>
              </a:ext>
            </a:extLst>
          </p:cNvPr>
          <p:cNvCxnSpPr/>
          <p:nvPr/>
        </p:nvCxnSpPr>
        <p:spPr>
          <a:xfrm>
            <a:off x="3913318" y="2278179"/>
            <a:ext cx="84667" cy="4035759"/>
          </a:xfrm>
          <a:prstGeom prst="line">
            <a:avLst/>
          </a:prstGeom>
          <a:ln w="285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4FCC5AE6-D7D8-4D18-AA87-1674D84E1FAF}"/>
              </a:ext>
            </a:extLst>
          </p:cNvPr>
          <p:cNvSpPr/>
          <p:nvPr/>
        </p:nvSpPr>
        <p:spPr>
          <a:xfrm>
            <a:off x="244698" y="3016726"/>
            <a:ext cx="3545443" cy="584775"/>
          </a:xfrm>
          <a:prstGeom prst="rect">
            <a:avLst/>
          </a:prstGeom>
        </p:spPr>
        <p:txBody>
          <a:bodyPr wrap="square">
            <a:spAutoFit/>
          </a:bodyPr>
          <a:lstStyle/>
          <a:p>
            <a:pPr algn="ctr"/>
            <a:r>
              <a:rPr lang="es-MX" sz="1600" b="1" dirty="0">
                <a:solidFill>
                  <a:schemeClr val="tx1">
                    <a:lumMod val="50000"/>
                    <a:lumOff val="50000"/>
                  </a:schemeClr>
                </a:solidFill>
              </a:rPr>
              <a:t>Singleton</a:t>
            </a:r>
            <a:r>
              <a:rPr lang="es-MX" sz="1600" dirty="0">
                <a:solidFill>
                  <a:schemeClr val="tx1">
                    <a:lumMod val="50000"/>
                    <a:lumOff val="50000"/>
                  </a:schemeClr>
                </a:solidFill>
              </a:rPr>
              <a:t> para servicios sin estado (por defecto).</a:t>
            </a:r>
          </a:p>
        </p:txBody>
      </p:sp>
      <p:sp>
        <p:nvSpPr>
          <p:cNvPr id="33" name="Rectángulo 32">
            <a:extLst>
              <a:ext uri="{FF2B5EF4-FFF2-40B4-BE49-F238E27FC236}">
                <a16:creationId xmlns:a16="http://schemas.microsoft.com/office/drawing/2014/main" id="{199010FD-BAC4-4ED6-B508-7818278E2409}"/>
              </a:ext>
            </a:extLst>
          </p:cNvPr>
          <p:cNvSpPr/>
          <p:nvPr/>
        </p:nvSpPr>
        <p:spPr>
          <a:xfrm>
            <a:off x="4097868" y="3016726"/>
            <a:ext cx="3951006" cy="584775"/>
          </a:xfrm>
          <a:prstGeom prst="rect">
            <a:avLst/>
          </a:prstGeom>
        </p:spPr>
        <p:txBody>
          <a:bodyPr wrap="square">
            <a:spAutoFit/>
          </a:bodyPr>
          <a:lstStyle/>
          <a:p>
            <a:pPr algn="ctr"/>
            <a:r>
              <a:rPr lang="es-MX" sz="1600" b="1" dirty="0">
                <a:solidFill>
                  <a:schemeClr val="tx1">
                    <a:lumMod val="50000"/>
                    <a:lumOff val="50000"/>
                  </a:schemeClr>
                </a:solidFill>
              </a:rPr>
              <a:t>Factory</a:t>
            </a:r>
            <a:r>
              <a:rPr lang="es-MX" sz="1600" dirty="0">
                <a:solidFill>
                  <a:schemeClr val="tx1">
                    <a:lumMod val="50000"/>
                    <a:lumOff val="50000"/>
                  </a:schemeClr>
                </a:solidFill>
              </a:rPr>
              <a:t> para separar implementación de puertos (interfaces).</a:t>
            </a:r>
          </a:p>
        </p:txBody>
      </p:sp>
      <p:sp>
        <p:nvSpPr>
          <p:cNvPr id="34" name="Rectángulo 33">
            <a:extLst>
              <a:ext uri="{FF2B5EF4-FFF2-40B4-BE49-F238E27FC236}">
                <a16:creationId xmlns:a16="http://schemas.microsoft.com/office/drawing/2014/main" id="{D67F1C95-6E4F-4EE8-9798-12724BB01B45}"/>
              </a:ext>
            </a:extLst>
          </p:cNvPr>
          <p:cNvSpPr/>
          <p:nvPr/>
        </p:nvSpPr>
        <p:spPr>
          <a:xfrm>
            <a:off x="107326" y="3751479"/>
            <a:ext cx="3820185" cy="830997"/>
          </a:xfrm>
          <a:prstGeom prst="rect">
            <a:avLst/>
          </a:prstGeom>
        </p:spPr>
        <p:txBody>
          <a:bodyPr wrap="square">
            <a:spAutoFit/>
          </a:bodyPr>
          <a:lstStyle/>
          <a:p>
            <a:pPr algn="ctr"/>
            <a:r>
              <a:rPr lang="es-MX" sz="1600" b="1" dirty="0">
                <a:solidFill>
                  <a:schemeClr val="tx1">
                    <a:lumMod val="50000"/>
                    <a:lumOff val="50000"/>
                  </a:schemeClr>
                </a:solidFill>
              </a:rPr>
              <a:t>Prototype</a:t>
            </a:r>
            <a:r>
              <a:rPr lang="es-MX" sz="1600" dirty="0">
                <a:solidFill>
                  <a:schemeClr val="tx1">
                    <a:lumMod val="50000"/>
                    <a:lumOff val="50000"/>
                  </a:schemeClr>
                </a:solidFill>
              </a:rPr>
              <a:t> o </a:t>
            </a:r>
            <a:r>
              <a:rPr lang="es-MX" sz="1600" b="1" dirty="0" err="1">
                <a:solidFill>
                  <a:schemeClr val="tx1">
                    <a:lumMod val="50000"/>
                    <a:lumOff val="50000"/>
                  </a:schemeClr>
                </a:solidFill>
              </a:rPr>
              <a:t>Builder</a:t>
            </a:r>
            <a:r>
              <a:rPr lang="es-MX" sz="1600" dirty="0">
                <a:solidFill>
                  <a:schemeClr val="tx1">
                    <a:lumMod val="50000"/>
                    <a:lumOff val="50000"/>
                  </a:schemeClr>
                </a:solidFill>
              </a:rPr>
              <a:t> para objetos que se construyen en tiempo de solicitud (por ejemplo, </a:t>
            </a:r>
            <a:r>
              <a:rPr lang="es-MX" sz="1600" dirty="0" err="1">
                <a:solidFill>
                  <a:schemeClr val="tx1">
                    <a:lumMod val="50000"/>
                    <a:lumOff val="50000"/>
                  </a:schemeClr>
                </a:solidFill>
              </a:rPr>
              <a:t>DTOs</a:t>
            </a:r>
            <a:r>
              <a:rPr lang="es-MX" sz="1600" dirty="0">
                <a:solidFill>
                  <a:schemeClr val="tx1">
                    <a:lumMod val="50000"/>
                    <a:lumOff val="50000"/>
                  </a:schemeClr>
                </a:solidFill>
              </a:rPr>
              <a:t> complejos, validaciones).</a:t>
            </a:r>
          </a:p>
        </p:txBody>
      </p:sp>
      <p:sp>
        <p:nvSpPr>
          <p:cNvPr id="35" name="Rectángulo 34">
            <a:extLst>
              <a:ext uri="{FF2B5EF4-FFF2-40B4-BE49-F238E27FC236}">
                <a16:creationId xmlns:a16="http://schemas.microsoft.com/office/drawing/2014/main" id="{96409923-190E-4DA2-9406-9982DC23B6E1}"/>
              </a:ext>
            </a:extLst>
          </p:cNvPr>
          <p:cNvSpPr/>
          <p:nvPr/>
        </p:nvSpPr>
        <p:spPr>
          <a:xfrm>
            <a:off x="4097868" y="3770755"/>
            <a:ext cx="3951005" cy="584775"/>
          </a:xfrm>
          <a:prstGeom prst="rect">
            <a:avLst/>
          </a:prstGeom>
        </p:spPr>
        <p:txBody>
          <a:bodyPr wrap="square">
            <a:spAutoFit/>
          </a:bodyPr>
          <a:lstStyle/>
          <a:p>
            <a:pPr algn="ctr"/>
            <a:r>
              <a:rPr lang="es-MX" sz="1600" b="1" dirty="0" err="1">
                <a:solidFill>
                  <a:schemeClr val="tx1">
                    <a:lumMod val="50000"/>
                    <a:lumOff val="50000"/>
                  </a:schemeClr>
                </a:solidFill>
              </a:rPr>
              <a:t>Builder</a:t>
            </a:r>
            <a:r>
              <a:rPr lang="es-MX" sz="1600" dirty="0">
                <a:solidFill>
                  <a:schemeClr val="tx1">
                    <a:lumMod val="50000"/>
                    <a:lumOff val="50000"/>
                  </a:schemeClr>
                </a:solidFill>
              </a:rPr>
              <a:t> para mapear modelos entre capas (</a:t>
            </a:r>
            <a:r>
              <a:rPr lang="es-MX" sz="1600" dirty="0" err="1">
                <a:solidFill>
                  <a:schemeClr val="tx1">
                    <a:lumMod val="50000"/>
                    <a:lumOff val="50000"/>
                  </a:schemeClr>
                </a:solidFill>
              </a:rPr>
              <a:t>adapter</a:t>
            </a:r>
            <a:r>
              <a:rPr lang="es-MX" sz="1600" dirty="0">
                <a:solidFill>
                  <a:schemeClr val="tx1">
                    <a:lumMod val="50000"/>
                    <a:lumOff val="50000"/>
                  </a:schemeClr>
                </a:solidFill>
              </a:rPr>
              <a:t> ↔ </a:t>
            </a:r>
            <a:r>
              <a:rPr lang="es-MX" sz="1600" dirty="0" err="1">
                <a:solidFill>
                  <a:schemeClr val="tx1">
                    <a:lumMod val="50000"/>
                    <a:lumOff val="50000"/>
                  </a:schemeClr>
                </a:solidFill>
              </a:rPr>
              <a:t>domain</a:t>
            </a:r>
            <a:r>
              <a:rPr lang="es-MX" sz="1600" dirty="0">
                <a:solidFill>
                  <a:schemeClr val="tx1">
                    <a:lumMod val="50000"/>
                    <a:lumOff val="50000"/>
                  </a:schemeClr>
                </a:solidFill>
              </a:rPr>
              <a:t>).</a:t>
            </a:r>
          </a:p>
        </p:txBody>
      </p:sp>
      <p:sp>
        <p:nvSpPr>
          <p:cNvPr id="37" name="Rectángulo 36">
            <a:extLst>
              <a:ext uri="{FF2B5EF4-FFF2-40B4-BE49-F238E27FC236}">
                <a16:creationId xmlns:a16="http://schemas.microsoft.com/office/drawing/2014/main" id="{4ABBDC59-3CA2-4B38-90B4-878C33A0DBFA}"/>
              </a:ext>
            </a:extLst>
          </p:cNvPr>
          <p:cNvSpPr/>
          <p:nvPr/>
        </p:nvSpPr>
        <p:spPr>
          <a:xfrm>
            <a:off x="4097868" y="4582476"/>
            <a:ext cx="4088376" cy="1077218"/>
          </a:xfrm>
          <a:prstGeom prst="rect">
            <a:avLst/>
          </a:prstGeom>
        </p:spPr>
        <p:txBody>
          <a:bodyPr wrap="square">
            <a:spAutoFit/>
          </a:bodyPr>
          <a:lstStyle/>
          <a:p>
            <a:pPr algn="ctr"/>
            <a:r>
              <a:rPr lang="es-MX" sz="1600" b="1" dirty="0" err="1">
                <a:solidFill>
                  <a:schemeClr val="tx1">
                    <a:lumMod val="50000"/>
                    <a:lumOff val="50000"/>
                  </a:schemeClr>
                </a:solidFill>
              </a:rPr>
              <a:t>Abstract</a:t>
            </a:r>
            <a:r>
              <a:rPr lang="es-MX" sz="1600" b="1" dirty="0">
                <a:solidFill>
                  <a:schemeClr val="tx1">
                    <a:lumMod val="50000"/>
                    <a:lumOff val="50000"/>
                  </a:schemeClr>
                </a:solidFill>
              </a:rPr>
              <a:t> Factory </a:t>
            </a:r>
            <a:r>
              <a:rPr lang="es-MX" sz="1600" dirty="0">
                <a:solidFill>
                  <a:schemeClr val="tx1">
                    <a:lumMod val="50000"/>
                    <a:lumOff val="50000"/>
                  </a:schemeClr>
                </a:solidFill>
              </a:rPr>
              <a:t>si se necesita seleccionar familias completas de implementaciones en tiempo de ejecución (por ejemplo, varias bases de datos o servicios externos).</a:t>
            </a:r>
          </a:p>
        </p:txBody>
      </p:sp>
      <p:cxnSp>
        <p:nvCxnSpPr>
          <p:cNvPr id="40" name="Conector recto 39">
            <a:extLst>
              <a:ext uri="{FF2B5EF4-FFF2-40B4-BE49-F238E27FC236}">
                <a16:creationId xmlns:a16="http://schemas.microsoft.com/office/drawing/2014/main" id="{B501A4A0-9EB9-43EF-A171-A1DAD3E9F808}"/>
              </a:ext>
            </a:extLst>
          </p:cNvPr>
          <p:cNvCxnSpPr/>
          <p:nvPr/>
        </p:nvCxnSpPr>
        <p:spPr>
          <a:xfrm>
            <a:off x="8256718" y="2278179"/>
            <a:ext cx="84667" cy="4035759"/>
          </a:xfrm>
          <a:prstGeom prst="line">
            <a:avLst/>
          </a:prstGeom>
          <a:ln w="285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3CC645B6-A0D4-467B-8CBC-8C6DE9802E0F}"/>
              </a:ext>
            </a:extLst>
          </p:cNvPr>
          <p:cNvSpPr/>
          <p:nvPr/>
        </p:nvSpPr>
        <p:spPr>
          <a:xfrm>
            <a:off x="9299835" y="2278668"/>
            <a:ext cx="1948931" cy="369332"/>
          </a:xfrm>
          <a:prstGeom prst="rect">
            <a:avLst/>
          </a:prstGeom>
        </p:spPr>
        <p:txBody>
          <a:bodyPr wrap="none">
            <a:spAutoFit/>
          </a:bodyPr>
          <a:lstStyle/>
          <a:p>
            <a:r>
              <a:rPr lang="es-MX" b="1" dirty="0" err="1"/>
              <a:t>Clean</a:t>
            </a:r>
            <a:r>
              <a:rPr lang="es-MX" b="1" dirty="0"/>
              <a:t> </a:t>
            </a:r>
            <a:r>
              <a:rPr lang="es-MX" b="1" dirty="0" err="1"/>
              <a:t>Architecture</a:t>
            </a:r>
            <a:endParaRPr lang="es-MX" b="1" dirty="0"/>
          </a:p>
        </p:txBody>
      </p:sp>
      <p:sp>
        <p:nvSpPr>
          <p:cNvPr id="10" name="Rectángulo 9">
            <a:extLst>
              <a:ext uri="{FF2B5EF4-FFF2-40B4-BE49-F238E27FC236}">
                <a16:creationId xmlns:a16="http://schemas.microsoft.com/office/drawing/2014/main" id="{79EE8859-E86A-423E-96C9-56A86DB81C7D}"/>
              </a:ext>
            </a:extLst>
          </p:cNvPr>
          <p:cNvSpPr/>
          <p:nvPr/>
        </p:nvSpPr>
        <p:spPr>
          <a:xfrm>
            <a:off x="244698" y="4875592"/>
            <a:ext cx="3545443" cy="830997"/>
          </a:xfrm>
          <a:prstGeom prst="rect">
            <a:avLst/>
          </a:prstGeom>
        </p:spPr>
        <p:txBody>
          <a:bodyPr wrap="square">
            <a:spAutoFit/>
          </a:bodyPr>
          <a:lstStyle/>
          <a:p>
            <a:pPr algn="ctr"/>
            <a:r>
              <a:rPr lang="es-MX" sz="1600" b="1" dirty="0">
                <a:solidFill>
                  <a:schemeClr val="tx1">
                    <a:lumMod val="50000"/>
                    <a:lumOff val="50000"/>
                  </a:schemeClr>
                </a:solidFill>
              </a:rPr>
              <a:t>Factory</a:t>
            </a:r>
            <a:r>
              <a:rPr lang="es-MX" sz="1600" dirty="0">
                <a:solidFill>
                  <a:schemeClr val="tx1">
                    <a:lumMod val="50000"/>
                    <a:lumOff val="50000"/>
                  </a:schemeClr>
                </a:solidFill>
              </a:rPr>
              <a:t> para seleccionar estrategias de integración (por ejemplo, REST, SOAP, Kafka, etc.).</a:t>
            </a:r>
          </a:p>
        </p:txBody>
      </p:sp>
      <p:sp>
        <p:nvSpPr>
          <p:cNvPr id="41" name="Rectángulo 40">
            <a:extLst>
              <a:ext uri="{FF2B5EF4-FFF2-40B4-BE49-F238E27FC236}">
                <a16:creationId xmlns:a16="http://schemas.microsoft.com/office/drawing/2014/main" id="{35E84586-E941-4D10-9329-773E804EAFDA}"/>
              </a:ext>
            </a:extLst>
          </p:cNvPr>
          <p:cNvSpPr/>
          <p:nvPr/>
        </p:nvSpPr>
        <p:spPr>
          <a:xfrm>
            <a:off x="8624613" y="3016726"/>
            <a:ext cx="3417863" cy="584775"/>
          </a:xfrm>
          <a:prstGeom prst="rect">
            <a:avLst/>
          </a:prstGeom>
        </p:spPr>
        <p:txBody>
          <a:bodyPr wrap="square">
            <a:spAutoFit/>
          </a:bodyPr>
          <a:lstStyle/>
          <a:p>
            <a:pPr algn="ctr"/>
            <a:r>
              <a:rPr lang="es-MX" sz="1600" dirty="0">
                <a:solidFill>
                  <a:schemeClr val="tx1">
                    <a:lumMod val="50000"/>
                    <a:lumOff val="50000"/>
                  </a:schemeClr>
                </a:solidFill>
              </a:rPr>
              <a:t>Patrón </a:t>
            </a:r>
            <a:r>
              <a:rPr lang="es-MX" sz="1600" b="1" dirty="0" err="1">
                <a:solidFill>
                  <a:schemeClr val="tx1">
                    <a:lumMod val="50000"/>
                    <a:lumOff val="50000"/>
                  </a:schemeClr>
                </a:solidFill>
              </a:rPr>
              <a:t>Builder</a:t>
            </a:r>
            <a:r>
              <a:rPr lang="es-MX" sz="1600" dirty="0">
                <a:solidFill>
                  <a:schemeClr val="tx1">
                    <a:lumMod val="50000"/>
                    <a:lumOff val="50000"/>
                  </a:schemeClr>
                </a:solidFill>
              </a:rPr>
              <a:t> para construir </a:t>
            </a:r>
            <a:r>
              <a:rPr lang="es-MX" sz="1600" dirty="0" err="1">
                <a:solidFill>
                  <a:schemeClr val="tx1">
                    <a:lumMod val="50000"/>
                    <a:lumOff val="50000"/>
                  </a:schemeClr>
                </a:solidFill>
              </a:rPr>
              <a:t>DTOs</a:t>
            </a:r>
            <a:r>
              <a:rPr lang="es-MX" sz="1600" dirty="0">
                <a:solidFill>
                  <a:schemeClr val="tx1">
                    <a:lumMod val="50000"/>
                    <a:lumOff val="50000"/>
                  </a:schemeClr>
                </a:solidFill>
              </a:rPr>
              <a:t> y respuestas de manera ordenada.</a:t>
            </a:r>
          </a:p>
        </p:txBody>
      </p:sp>
      <p:sp>
        <p:nvSpPr>
          <p:cNvPr id="42" name="Rectángulo 41">
            <a:extLst>
              <a:ext uri="{FF2B5EF4-FFF2-40B4-BE49-F238E27FC236}">
                <a16:creationId xmlns:a16="http://schemas.microsoft.com/office/drawing/2014/main" id="{9E25B672-B9C1-45D4-BAB5-A87DB4D02F45}"/>
              </a:ext>
            </a:extLst>
          </p:cNvPr>
          <p:cNvSpPr/>
          <p:nvPr/>
        </p:nvSpPr>
        <p:spPr>
          <a:xfrm>
            <a:off x="8565368" y="3767922"/>
            <a:ext cx="3417863" cy="584775"/>
          </a:xfrm>
          <a:prstGeom prst="rect">
            <a:avLst/>
          </a:prstGeom>
        </p:spPr>
        <p:txBody>
          <a:bodyPr wrap="square">
            <a:spAutoFit/>
          </a:bodyPr>
          <a:lstStyle/>
          <a:p>
            <a:pPr algn="ctr"/>
            <a:r>
              <a:rPr lang="es-MX" sz="1600" b="1" dirty="0">
                <a:solidFill>
                  <a:schemeClr val="tx1">
                    <a:lumMod val="50000"/>
                    <a:lumOff val="50000"/>
                  </a:schemeClr>
                </a:solidFill>
              </a:rPr>
              <a:t>Factory </a:t>
            </a:r>
            <a:r>
              <a:rPr lang="es-MX" sz="1600" b="1" dirty="0" err="1">
                <a:solidFill>
                  <a:schemeClr val="tx1">
                    <a:lumMod val="50000"/>
                    <a:lumOff val="50000"/>
                  </a:schemeClr>
                </a:solidFill>
              </a:rPr>
              <a:t>Method</a:t>
            </a:r>
            <a:r>
              <a:rPr lang="es-MX" sz="1600" b="1" dirty="0">
                <a:solidFill>
                  <a:schemeClr val="tx1">
                    <a:lumMod val="50000"/>
                    <a:lumOff val="50000"/>
                  </a:schemeClr>
                </a:solidFill>
              </a:rPr>
              <a:t> </a:t>
            </a:r>
            <a:r>
              <a:rPr lang="es-MX" sz="1600" dirty="0">
                <a:solidFill>
                  <a:schemeClr val="tx1">
                    <a:lumMod val="50000"/>
                    <a:lumOff val="50000"/>
                  </a:schemeClr>
                </a:solidFill>
              </a:rPr>
              <a:t>para crear instancias de casos de uso o estrategias.</a:t>
            </a:r>
          </a:p>
        </p:txBody>
      </p:sp>
      <p:sp>
        <p:nvSpPr>
          <p:cNvPr id="43" name="Rectángulo 42">
            <a:extLst>
              <a:ext uri="{FF2B5EF4-FFF2-40B4-BE49-F238E27FC236}">
                <a16:creationId xmlns:a16="http://schemas.microsoft.com/office/drawing/2014/main" id="{602DDC77-16C6-4B58-AD76-CDCDF83A2A4B}"/>
              </a:ext>
            </a:extLst>
          </p:cNvPr>
          <p:cNvSpPr/>
          <p:nvPr/>
        </p:nvSpPr>
        <p:spPr>
          <a:xfrm>
            <a:off x="8565368" y="4637584"/>
            <a:ext cx="3477108" cy="584775"/>
          </a:xfrm>
          <a:prstGeom prst="rect">
            <a:avLst/>
          </a:prstGeom>
        </p:spPr>
        <p:txBody>
          <a:bodyPr wrap="square">
            <a:spAutoFit/>
          </a:bodyPr>
          <a:lstStyle/>
          <a:p>
            <a:pPr algn="ctr"/>
            <a:r>
              <a:rPr lang="es-MX" sz="1600" b="1" dirty="0">
                <a:solidFill>
                  <a:schemeClr val="tx1">
                    <a:lumMod val="50000"/>
                    <a:lumOff val="50000"/>
                  </a:schemeClr>
                </a:solidFill>
              </a:rPr>
              <a:t>Singleton</a:t>
            </a:r>
            <a:r>
              <a:rPr lang="es-MX" sz="1600" dirty="0">
                <a:solidFill>
                  <a:schemeClr val="tx1">
                    <a:lumMod val="50000"/>
                    <a:lumOff val="50000"/>
                  </a:schemeClr>
                </a:solidFill>
              </a:rPr>
              <a:t> para clases de infraestructura compartidas</a:t>
            </a:r>
          </a:p>
        </p:txBody>
      </p:sp>
    </p:spTree>
    <p:extLst>
      <p:ext uri="{BB962C8B-B14F-4D97-AF65-F5344CB8AC3E}">
        <p14:creationId xmlns:p14="http://schemas.microsoft.com/office/powerpoint/2010/main" val="183376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5" grpId="0"/>
      <p:bldP spid="37" grpId="0"/>
      <p:bldP spid="8" grpId="0"/>
      <p:bldP spid="41" grpId="0"/>
      <p:bldP spid="42"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Patrón de diseño – </a:t>
            </a:r>
            <a:r>
              <a:rPr lang="es-MX" sz="2800" b="1" dirty="0">
                <a:solidFill>
                  <a:srgbClr val="FF0000"/>
                </a:solidFill>
                <a:latin typeface="Arial" panose="020B0604020202020204" pitchFamily="34" charset="0"/>
                <a:cs typeface="Arial" panose="020B0604020202020204" pitchFamily="34" charset="0"/>
              </a:rPr>
              <a:t> Recursos</a:t>
            </a:r>
            <a:endParaRPr lang="es-CO" sz="2800" b="1" dirty="0">
              <a:solidFill>
                <a:srgbClr val="FF0000"/>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BD84F121-E4CD-4BCB-8B4E-2AA6784CEDF2}"/>
              </a:ext>
            </a:extLst>
          </p:cNvPr>
          <p:cNvSpPr txBox="1"/>
          <p:nvPr/>
        </p:nvSpPr>
        <p:spPr>
          <a:xfrm>
            <a:off x="372534" y="1632077"/>
            <a:ext cx="11675533" cy="4770537"/>
          </a:xfrm>
          <a:prstGeom prst="rect">
            <a:avLst/>
          </a:prstGeom>
          <a:solidFill>
            <a:schemeClr val="bg1"/>
          </a:solidFill>
        </p:spPr>
        <p:txBody>
          <a:bodyPr wrap="square" rtlCol="0">
            <a:spAutoFit/>
          </a:bodyPr>
          <a:lstStyle/>
          <a:p>
            <a:r>
              <a:rPr lang="es-MX" sz="3200" b="1" dirty="0"/>
              <a:t>Libros:</a:t>
            </a:r>
          </a:p>
          <a:p>
            <a:endParaRPr lang="es-MX" sz="800" b="1" dirty="0"/>
          </a:p>
          <a:p>
            <a:pPr marL="342900" indent="-342900">
              <a:buFont typeface="Arial" panose="020B0604020202020204" pitchFamily="34" charset="0"/>
              <a:buChar char="•"/>
            </a:pPr>
            <a:r>
              <a:rPr lang="es-MX" sz="2300" b="1" dirty="0"/>
              <a:t>“</a:t>
            </a:r>
            <a:r>
              <a:rPr lang="es-MX" sz="2300" b="1" i="1" dirty="0"/>
              <a:t>Patrones de diseño. Elementos de software orientado a objetos reutilizables</a:t>
            </a:r>
            <a:r>
              <a:rPr lang="es-MX" sz="2300" b="1" dirty="0"/>
              <a:t>”</a:t>
            </a:r>
          </a:p>
          <a:p>
            <a:r>
              <a:rPr lang="es-MX" sz="2300" dirty="0"/>
              <a:t>   Erich Gamma, Richard Helm, Ralph Johnson, John </a:t>
            </a:r>
            <a:r>
              <a:rPr lang="es-MX" sz="2300" dirty="0" err="1"/>
              <a:t>Vlissides</a:t>
            </a:r>
            <a:endParaRPr lang="es-MX" sz="2300" dirty="0"/>
          </a:p>
          <a:p>
            <a:endParaRPr lang="es-MX" sz="2300" dirty="0"/>
          </a:p>
          <a:p>
            <a:pPr marL="342900" indent="-342900">
              <a:buFont typeface="Arial" panose="020B0604020202020204" pitchFamily="34" charset="0"/>
              <a:buChar char="•"/>
            </a:pPr>
            <a:r>
              <a:rPr lang="es-MX" sz="2300" b="1" dirty="0"/>
              <a:t>“</a:t>
            </a:r>
            <a:r>
              <a:rPr lang="es-MX" sz="2300" b="1" i="1" dirty="0"/>
              <a:t>Sumérgete en los patrones de diseño</a:t>
            </a:r>
            <a:r>
              <a:rPr lang="es-MX" sz="2300" b="1" dirty="0"/>
              <a:t>”</a:t>
            </a:r>
          </a:p>
          <a:p>
            <a:r>
              <a:rPr lang="es-MX" sz="2300" dirty="0"/>
              <a:t>  </a:t>
            </a:r>
            <a:r>
              <a:rPr lang="es-CO" sz="2300" dirty="0"/>
              <a:t>Alexander Shvets</a:t>
            </a:r>
            <a:endParaRPr lang="es-CO" sz="2300" i="1" dirty="0"/>
          </a:p>
          <a:p>
            <a:endParaRPr lang="es-MX" sz="2300" dirty="0"/>
          </a:p>
          <a:p>
            <a:pPr marL="342900" indent="-342900">
              <a:buFont typeface="Arial" panose="020B0604020202020204" pitchFamily="34" charset="0"/>
              <a:buChar char="•"/>
            </a:pPr>
            <a:r>
              <a:rPr lang="es-MX" sz="2300" b="1" dirty="0"/>
              <a:t>“</a:t>
            </a:r>
            <a:r>
              <a:rPr lang="es-MX" sz="2300" b="1" i="1" dirty="0"/>
              <a:t>Introducción a los patrones de diseño. Un enfoque practico</a:t>
            </a:r>
            <a:r>
              <a:rPr lang="es-MX" sz="2300" b="1" dirty="0"/>
              <a:t>”</a:t>
            </a:r>
          </a:p>
          <a:p>
            <a:r>
              <a:rPr lang="es-MX" sz="2300" dirty="0"/>
              <a:t>  </a:t>
            </a:r>
            <a:r>
              <a:rPr lang="es-CO" sz="2300" dirty="0"/>
              <a:t>Oscar Blancharte</a:t>
            </a:r>
          </a:p>
          <a:p>
            <a:endParaRPr lang="es-MX" sz="2300" i="1" dirty="0"/>
          </a:p>
          <a:p>
            <a:pPr marL="342900" indent="-342900">
              <a:buFont typeface="Arial" panose="020B0604020202020204" pitchFamily="34" charset="0"/>
              <a:buChar char="•"/>
            </a:pPr>
            <a:r>
              <a:rPr lang="es-MX" sz="2300" b="1" dirty="0"/>
              <a:t>“</a:t>
            </a:r>
            <a:r>
              <a:rPr lang="es-MX" sz="2300" b="1" i="1" dirty="0"/>
              <a:t>Patrones de diseño en java. Los 23 modelos de diseño: descripción y soluciones ilustradas </a:t>
            </a:r>
            <a:r>
              <a:rPr lang="es-MX" sz="2300" b="1" dirty="0"/>
              <a:t>”</a:t>
            </a:r>
            <a:r>
              <a:rPr lang="es-CO" sz="2300" dirty="0"/>
              <a:t> Lauren Debrauwer</a:t>
            </a:r>
            <a:endParaRPr lang="es-MX" sz="2300" dirty="0"/>
          </a:p>
        </p:txBody>
      </p:sp>
    </p:spTree>
    <p:extLst>
      <p:ext uri="{BB962C8B-B14F-4D97-AF65-F5344CB8AC3E}">
        <p14:creationId xmlns:p14="http://schemas.microsoft.com/office/powerpoint/2010/main" val="361542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1375893" y="947246"/>
            <a:ext cx="944021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MODULO DE PATRONES DE DISEÑO DE SOFTWARE</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graphicFrame>
        <p:nvGraphicFramePr>
          <p:cNvPr id="6" name="Diagrama 5">
            <a:extLst>
              <a:ext uri="{FF2B5EF4-FFF2-40B4-BE49-F238E27FC236}">
                <a16:creationId xmlns:a16="http://schemas.microsoft.com/office/drawing/2014/main" id="{682A0E6C-B881-4E04-B204-A417BE846939}"/>
              </a:ext>
            </a:extLst>
          </p:cNvPr>
          <p:cNvGraphicFramePr/>
          <p:nvPr>
            <p:extLst>
              <p:ext uri="{D42A27DB-BD31-4B8C-83A1-F6EECF244321}">
                <p14:modId xmlns:p14="http://schemas.microsoft.com/office/powerpoint/2010/main" val="2301063534"/>
              </p:ext>
            </p:extLst>
          </p:nvPr>
        </p:nvGraphicFramePr>
        <p:xfrm>
          <a:off x="1204397" y="1651000"/>
          <a:ext cx="10259470" cy="4859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98402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80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698560" y="1878579"/>
            <a:ext cx="944021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Unidad 2. Patrones de diseño creacionales</a:t>
            </a:r>
          </a:p>
        </p:txBody>
      </p:sp>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6" name="Rectángulo 5">
            <a:extLst>
              <a:ext uri="{FF2B5EF4-FFF2-40B4-BE49-F238E27FC236}">
                <a16:creationId xmlns:a16="http://schemas.microsoft.com/office/drawing/2014/main" id="{375F8C31-EADE-4A22-9759-A35CBB4FC0A8}"/>
              </a:ext>
            </a:extLst>
          </p:cNvPr>
          <p:cNvSpPr/>
          <p:nvPr/>
        </p:nvSpPr>
        <p:spPr>
          <a:xfrm>
            <a:off x="6722533" y="0"/>
            <a:ext cx="546946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MODULO DE PATRONES DE DISEÑO DE SOFTWARE</a:t>
            </a:r>
          </a:p>
        </p:txBody>
      </p:sp>
      <p:sp>
        <p:nvSpPr>
          <p:cNvPr id="7" name="Rectángulo 6">
            <a:extLst>
              <a:ext uri="{FF2B5EF4-FFF2-40B4-BE49-F238E27FC236}">
                <a16:creationId xmlns:a16="http://schemas.microsoft.com/office/drawing/2014/main" id="{A9445EAD-E530-46ED-A576-6EA284060C99}"/>
              </a:ext>
            </a:extLst>
          </p:cNvPr>
          <p:cNvSpPr/>
          <p:nvPr/>
        </p:nvSpPr>
        <p:spPr>
          <a:xfrm>
            <a:off x="765015" y="2756883"/>
            <a:ext cx="5559585"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2.1</a:t>
            </a:r>
            <a:r>
              <a:rPr kumimoji="0" lang="es-ES" sz="2000" b="0" i="0" u="none" strike="noStrike" kern="1200" cap="none" spc="0" normalizeH="0" baseline="0" noProof="0" dirty="0">
                <a:ln>
                  <a:noFill/>
                </a:ln>
                <a:effectLst/>
                <a:uLnTx/>
                <a:uFillTx/>
                <a:latin typeface="Calibri" panose="020F0502020204030204"/>
                <a:ea typeface="+mn-ea"/>
                <a:cs typeface="+mn-cs"/>
              </a:rPr>
              <a:t> Factory </a:t>
            </a:r>
            <a:r>
              <a:rPr kumimoji="0" lang="es-ES" sz="2000" b="0" i="0" u="none" strike="noStrike" kern="1200" cap="none" spc="0" normalizeH="0" baseline="0" noProof="0" dirty="0" err="1">
                <a:ln>
                  <a:noFill/>
                </a:ln>
                <a:effectLst/>
                <a:uLnTx/>
                <a:uFillTx/>
                <a:latin typeface="Calibri" panose="020F0502020204030204"/>
                <a:ea typeface="+mn-ea"/>
                <a:cs typeface="+mn-cs"/>
              </a:rPr>
              <a:t>Method</a:t>
            </a:r>
            <a:endParaRPr kumimoji="0" lang="es-MX"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2.2</a:t>
            </a:r>
            <a:r>
              <a:rPr kumimoji="0" lang="es-ES" sz="2000" b="0" i="0" u="none" strike="noStrike" kern="1200" cap="none" spc="0" normalizeH="0" baseline="0" noProof="0" dirty="0">
                <a:ln>
                  <a:noFill/>
                </a:ln>
                <a:effectLst/>
                <a:uLnTx/>
                <a:uFillTx/>
                <a:latin typeface="Calibri" panose="020F0502020204030204"/>
                <a:ea typeface="+mn-ea"/>
                <a:cs typeface="+mn-cs"/>
              </a:rPr>
              <a:t> </a:t>
            </a:r>
            <a:r>
              <a:rPr kumimoji="0" lang="es-ES" sz="2000" b="0" i="0" u="none" strike="noStrike" kern="1200" cap="none" spc="0" normalizeH="0" baseline="0" noProof="0" dirty="0" err="1">
                <a:ln>
                  <a:noFill/>
                </a:ln>
                <a:effectLst/>
                <a:uLnTx/>
                <a:uFillTx/>
                <a:latin typeface="Calibri" panose="020F0502020204030204"/>
                <a:ea typeface="+mn-ea"/>
                <a:cs typeface="+mn-cs"/>
              </a:rPr>
              <a:t>Abstract</a:t>
            </a:r>
            <a:r>
              <a:rPr kumimoji="0" lang="es-ES" sz="2000" b="0" i="0" u="none" strike="noStrike" kern="1200" cap="none" spc="0" normalizeH="0" baseline="0" noProof="0" dirty="0">
                <a:ln>
                  <a:noFill/>
                </a:ln>
                <a:effectLst/>
                <a:uLnTx/>
                <a:uFillTx/>
                <a:latin typeface="Calibri" panose="020F0502020204030204"/>
                <a:ea typeface="+mn-ea"/>
                <a:cs typeface="+mn-cs"/>
              </a:rPr>
              <a:t> Factory</a:t>
            </a:r>
            <a:endParaRPr kumimoji="0" lang="es-MX"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2.3</a:t>
            </a:r>
            <a:r>
              <a:rPr kumimoji="0" lang="es-ES" sz="2000" b="0" i="0" u="none" strike="noStrike" kern="1200" cap="none" spc="0" normalizeH="0" baseline="0" noProof="0" dirty="0">
                <a:ln>
                  <a:noFill/>
                </a:ln>
                <a:effectLst/>
                <a:uLnTx/>
                <a:uFillTx/>
                <a:latin typeface="Calibri" panose="020F0502020204030204"/>
                <a:ea typeface="+mn-ea"/>
                <a:cs typeface="+mn-cs"/>
              </a:rPr>
              <a:t> </a:t>
            </a:r>
            <a:r>
              <a:rPr kumimoji="0" lang="es-ES" sz="2000" b="0" i="0" u="none" strike="noStrike" kern="1200" cap="none" spc="0" normalizeH="0" baseline="0" noProof="0" dirty="0" err="1">
                <a:ln>
                  <a:noFill/>
                </a:ln>
                <a:effectLst/>
                <a:uLnTx/>
                <a:uFillTx/>
                <a:latin typeface="Calibri" panose="020F0502020204030204"/>
                <a:ea typeface="+mn-ea"/>
                <a:cs typeface="+mn-cs"/>
              </a:rPr>
              <a:t>Singleton</a:t>
            </a:r>
            <a:endParaRPr kumimoji="0" lang="es-ES"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2.4</a:t>
            </a:r>
            <a:r>
              <a:rPr kumimoji="0" lang="es-ES" sz="2000" b="0" i="0" u="none" strike="noStrike" kern="1200" cap="none" spc="0" normalizeH="0" baseline="0" noProof="0" dirty="0">
                <a:ln>
                  <a:noFill/>
                </a:ln>
                <a:effectLst/>
                <a:uLnTx/>
                <a:uFillTx/>
                <a:latin typeface="Calibri" panose="020F0502020204030204"/>
                <a:ea typeface="+mn-ea"/>
                <a:cs typeface="+mn-cs"/>
              </a:rPr>
              <a:t> </a:t>
            </a:r>
            <a:r>
              <a:rPr kumimoji="0" lang="es-ES" sz="2000" b="0" i="0" u="none" strike="noStrike" kern="1200" cap="none" spc="0" normalizeH="0" baseline="0" noProof="0" dirty="0" err="1">
                <a:ln>
                  <a:noFill/>
                </a:ln>
                <a:effectLst/>
                <a:uLnTx/>
                <a:uFillTx/>
                <a:latin typeface="Calibri" panose="020F0502020204030204"/>
                <a:ea typeface="+mn-ea"/>
                <a:cs typeface="+mn-cs"/>
              </a:rPr>
              <a:t>Builder</a:t>
            </a:r>
            <a:endParaRPr kumimoji="0" lang="es-ES"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2.5</a:t>
            </a:r>
            <a:r>
              <a:rPr kumimoji="0" lang="es-ES" sz="2000" b="0" i="0" u="none" strike="noStrike" kern="1200" cap="none" spc="0" normalizeH="0" baseline="0" noProof="0" dirty="0">
                <a:ln>
                  <a:noFill/>
                </a:ln>
                <a:effectLst/>
                <a:uLnTx/>
                <a:uFillTx/>
                <a:latin typeface="Calibri" panose="020F0502020204030204"/>
                <a:ea typeface="+mn-ea"/>
                <a:cs typeface="+mn-cs"/>
              </a:rPr>
              <a:t> </a:t>
            </a:r>
            <a:r>
              <a:rPr kumimoji="0" lang="es-ES" sz="2000" b="0" i="0" u="none" strike="noStrike" kern="1200" cap="none" spc="0" normalizeH="0" baseline="0" noProof="0" dirty="0" err="1">
                <a:ln>
                  <a:noFill/>
                </a:ln>
                <a:effectLst/>
                <a:uLnTx/>
                <a:uFillTx/>
                <a:latin typeface="Calibri" panose="020F0502020204030204"/>
                <a:ea typeface="+mn-ea"/>
                <a:cs typeface="+mn-cs"/>
              </a:rPr>
              <a:t>Prototype</a:t>
            </a:r>
            <a:endParaRPr kumimoji="0" lang="es-MX"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2.6</a:t>
            </a:r>
            <a:r>
              <a:rPr kumimoji="0" lang="es-ES" sz="2000" b="0" i="0" u="none" strike="noStrike" kern="1200" cap="none" spc="0" normalizeH="0" baseline="0" noProof="0" dirty="0">
                <a:ln>
                  <a:noFill/>
                </a:ln>
                <a:effectLst/>
                <a:uLnTx/>
                <a:uFillTx/>
                <a:latin typeface="Calibri" panose="020F0502020204030204"/>
                <a:ea typeface="+mn-ea"/>
                <a:cs typeface="+mn-cs"/>
              </a:rPr>
              <a:t> Inyeccion de dependencias</a:t>
            </a:r>
            <a:endParaRPr kumimoji="0" lang="es-MX"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Calibri" panose="020F0502020204030204"/>
                <a:ea typeface="+mn-ea"/>
                <a:cs typeface="+mn-cs"/>
              </a:rPr>
              <a:t>2.7</a:t>
            </a:r>
            <a:r>
              <a:rPr kumimoji="0" lang="es-ES" sz="2000" b="0" i="0" u="none" strike="noStrike" kern="1200" cap="none" spc="0" normalizeH="0" baseline="0" noProof="0" dirty="0">
                <a:ln>
                  <a:noFill/>
                </a:ln>
                <a:effectLst/>
                <a:uLnTx/>
                <a:uFillTx/>
                <a:latin typeface="Calibri" panose="020F0502020204030204"/>
                <a:ea typeface="+mn-ea"/>
                <a:cs typeface="+mn-cs"/>
              </a:rPr>
              <a:t> Uso de patrones en Spring y otros frameworks</a:t>
            </a:r>
            <a:endParaRPr kumimoji="0" lang="es-CO" sz="2000" b="0" i="0" u="none" strike="noStrike" kern="1200" cap="none" spc="0" normalizeH="0" baseline="0" noProof="0" dirty="0">
              <a:ln>
                <a:noFill/>
              </a:ln>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5F72FF44-A215-4E50-99ED-532BAEC59073}"/>
              </a:ext>
            </a:extLst>
          </p:cNvPr>
          <p:cNvPicPr>
            <a:picLocks noChangeAspect="1"/>
          </p:cNvPicPr>
          <p:nvPr/>
        </p:nvPicPr>
        <p:blipFill rotWithShape="1">
          <a:blip r:embed="rId5"/>
          <a:srcRect t="3385" r="450"/>
          <a:stretch/>
        </p:blipFill>
        <p:spPr>
          <a:xfrm>
            <a:off x="6189686" y="2796619"/>
            <a:ext cx="5680581" cy="2207033"/>
          </a:xfrm>
          <a:prstGeom prst="rect">
            <a:avLst/>
          </a:prstGeom>
        </p:spPr>
      </p:pic>
    </p:spTree>
    <p:extLst>
      <p:ext uri="{BB962C8B-B14F-4D97-AF65-F5344CB8AC3E}">
        <p14:creationId xmlns:p14="http://schemas.microsoft.com/office/powerpoint/2010/main" val="257558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Generales</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7933267" y="2228671"/>
            <a:ext cx="372533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s-MX" sz="2400" b="1" dirty="0"/>
          </a:p>
          <a:p>
            <a:r>
              <a:rPr lang="es-CO" sz="2400" dirty="0"/>
              <a:t>Clase objeto = </a:t>
            </a:r>
            <a:r>
              <a:rPr lang="es-CO" sz="2400" b="1" dirty="0"/>
              <a:t>new</a:t>
            </a:r>
            <a:r>
              <a:rPr lang="es-CO" sz="2400" dirty="0"/>
              <a:t> Clase();</a:t>
            </a:r>
          </a:p>
          <a:p>
            <a:endParaRPr lang="es-MX" sz="2400" i="1" dirty="0"/>
          </a:p>
        </p:txBody>
      </p:sp>
      <p:sp>
        <p:nvSpPr>
          <p:cNvPr id="2" name="Rectángulo 1">
            <a:extLst>
              <a:ext uri="{FF2B5EF4-FFF2-40B4-BE49-F238E27FC236}">
                <a16:creationId xmlns:a16="http://schemas.microsoft.com/office/drawing/2014/main" id="{FC654E3A-FD33-4AAA-9420-58B91E03CDFC}"/>
              </a:ext>
            </a:extLst>
          </p:cNvPr>
          <p:cNvSpPr/>
          <p:nvPr/>
        </p:nvSpPr>
        <p:spPr>
          <a:xfrm>
            <a:off x="448734" y="2117636"/>
            <a:ext cx="6079066" cy="1754326"/>
          </a:xfrm>
          <a:prstGeom prst="rect">
            <a:avLst/>
          </a:prstGeom>
        </p:spPr>
        <p:txBody>
          <a:bodyPr wrap="square">
            <a:spAutoFit/>
          </a:bodyPr>
          <a:lstStyle/>
          <a:p>
            <a:pPr algn="just"/>
            <a:r>
              <a:rPr lang="es-MX" b="1" dirty="0"/>
              <a:t>Los patrones de diseño creacionales </a:t>
            </a:r>
            <a:r>
              <a:rPr lang="es-MX" dirty="0"/>
              <a:t>se enfocan en los mecanismos de creación de objetos. </a:t>
            </a:r>
          </a:p>
          <a:p>
            <a:pPr algn="just"/>
            <a:endParaRPr lang="es-MX" dirty="0"/>
          </a:p>
          <a:p>
            <a:pPr algn="just"/>
            <a:r>
              <a:rPr lang="es-MX" dirty="0"/>
              <a:t>Su propósito principal es abstraer el proceso de instanciación, proporcionando flexibilidad en la decisión de </a:t>
            </a:r>
            <a:r>
              <a:rPr lang="es-MX" b="1" dirty="0"/>
              <a:t>qué objetos crear</a:t>
            </a:r>
            <a:r>
              <a:rPr lang="es-MX" dirty="0"/>
              <a:t>, </a:t>
            </a:r>
            <a:r>
              <a:rPr lang="es-MX" b="1" dirty="0"/>
              <a:t>cómo crearlos y cuándo crearlos</a:t>
            </a:r>
            <a:r>
              <a:rPr lang="es-MX" dirty="0"/>
              <a:t>.</a:t>
            </a:r>
          </a:p>
        </p:txBody>
      </p:sp>
      <p:sp>
        <p:nvSpPr>
          <p:cNvPr id="3" name="Rectángulo 2">
            <a:extLst>
              <a:ext uri="{FF2B5EF4-FFF2-40B4-BE49-F238E27FC236}">
                <a16:creationId xmlns:a16="http://schemas.microsoft.com/office/drawing/2014/main" id="{54793FE0-E417-48EC-8AD0-CC06C24F0139}"/>
              </a:ext>
            </a:extLst>
          </p:cNvPr>
          <p:cNvSpPr/>
          <p:nvPr/>
        </p:nvSpPr>
        <p:spPr>
          <a:xfrm>
            <a:off x="5118100" y="4488108"/>
            <a:ext cx="7073900" cy="1754326"/>
          </a:xfrm>
          <a:prstGeom prst="rect">
            <a:avLst/>
          </a:prstGeom>
          <a:solidFill>
            <a:schemeClr val="bg1"/>
          </a:solidFill>
        </p:spPr>
        <p:txBody>
          <a:bodyPr wrap="square">
            <a:spAutoFit/>
          </a:bodyPr>
          <a:lstStyle/>
          <a:p>
            <a:pPr marL="800100" lvl="1" indent="-342900">
              <a:buFont typeface="Wingdings" panose="05000000000000000000" pitchFamily="2" charset="2"/>
              <a:buChar char="ü"/>
            </a:pPr>
            <a:r>
              <a:rPr lang="es-MX" dirty="0"/>
              <a:t>Necesidad de existencia de una sola instancia de un tipo de clase</a:t>
            </a:r>
          </a:p>
          <a:p>
            <a:pPr marL="800100" lvl="1" indent="-342900">
              <a:buFont typeface="Wingdings" panose="05000000000000000000" pitchFamily="2" charset="2"/>
              <a:buChar char="ü"/>
            </a:pPr>
            <a:r>
              <a:rPr lang="es-MX" dirty="0"/>
              <a:t>No se sabe que tipo de objeto requiero utilizar hasta en tiempo de ejecución</a:t>
            </a:r>
          </a:p>
          <a:p>
            <a:pPr marL="800100" lvl="1" indent="-342900">
              <a:buFont typeface="Wingdings" panose="05000000000000000000" pitchFamily="2" charset="2"/>
              <a:buChar char="ü"/>
            </a:pPr>
            <a:r>
              <a:rPr lang="es-MX" dirty="0"/>
              <a:t>La dificultad es todavía mayor cuando hay que construir objetos compuestos cuyos componentes pueden instanciarse mediante clases diferentes.</a:t>
            </a:r>
          </a:p>
        </p:txBody>
      </p:sp>
      <p:sp>
        <p:nvSpPr>
          <p:cNvPr id="4" name="Rectángulo 3">
            <a:extLst>
              <a:ext uri="{FF2B5EF4-FFF2-40B4-BE49-F238E27FC236}">
                <a16:creationId xmlns:a16="http://schemas.microsoft.com/office/drawing/2014/main" id="{11C391A0-3D20-4663-86F6-F5054C93BC09}"/>
              </a:ext>
            </a:extLst>
          </p:cNvPr>
          <p:cNvSpPr/>
          <p:nvPr/>
        </p:nvSpPr>
        <p:spPr>
          <a:xfrm>
            <a:off x="2558227" y="4546919"/>
            <a:ext cx="2259306" cy="1323439"/>
          </a:xfrm>
          <a:prstGeom prst="rect">
            <a:avLst/>
          </a:prstGeom>
        </p:spPr>
        <p:txBody>
          <a:bodyPr wrap="square">
            <a:spAutoFit/>
          </a:bodyPr>
          <a:lstStyle/>
          <a:p>
            <a:pPr algn="ctr"/>
            <a:r>
              <a:rPr lang="es-MX" sz="2000" b="1" dirty="0">
                <a:solidFill>
                  <a:schemeClr val="accent6"/>
                </a:solidFill>
              </a:rPr>
              <a:t>Razones para que los objetos se creen de forma controlada</a:t>
            </a:r>
          </a:p>
        </p:txBody>
      </p:sp>
      <p:pic>
        <p:nvPicPr>
          <p:cNvPr id="5" name="Imagen 4">
            <a:extLst>
              <a:ext uri="{FF2B5EF4-FFF2-40B4-BE49-F238E27FC236}">
                <a16:creationId xmlns:a16="http://schemas.microsoft.com/office/drawing/2014/main" id="{EA33AA0F-080F-4B95-8781-C91A4DB79711}"/>
              </a:ext>
            </a:extLst>
          </p:cNvPr>
          <p:cNvPicPr>
            <a:picLocks noChangeAspect="1"/>
          </p:cNvPicPr>
          <p:nvPr/>
        </p:nvPicPr>
        <p:blipFill>
          <a:blip r:embed="rId5"/>
          <a:stretch>
            <a:fillRect/>
          </a:stretch>
        </p:blipFill>
        <p:spPr>
          <a:xfrm>
            <a:off x="597784" y="4532423"/>
            <a:ext cx="2006599" cy="1352433"/>
          </a:xfrm>
          <a:prstGeom prst="rect">
            <a:avLst/>
          </a:prstGeom>
        </p:spPr>
      </p:pic>
      <p:sp>
        <p:nvSpPr>
          <p:cNvPr id="6" name="Flecha: a la derecha 5">
            <a:extLst>
              <a:ext uri="{FF2B5EF4-FFF2-40B4-BE49-F238E27FC236}">
                <a16:creationId xmlns:a16="http://schemas.microsoft.com/office/drawing/2014/main" id="{46FE59E5-7EF2-4BFD-8811-8181652E3B2D}"/>
              </a:ext>
            </a:extLst>
          </p:cNvPr>
          <p:cNvSpPr/>
          <p:nvPr/>
        </p:nvSpPr>
        <p:spPr>
          <a:xfrm>
            <a:off x="4817533" y="5052004"/>
            <a:ext cx="668867" cy="31326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0843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Principios fundamentales</a:t>
            </a:r>
            <a:endParaRPr lang="es-CO" sz="2800" b="1" dirty="0">
              <a:solidFill>
                <a:srgbClr val="FF000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74E547BB-F835-41F8-8DE0-0214FEDA3853}"/>
              </a:ext>
            </a:extLst>
          </p:cNvPr>
          <p:cNvSpPr/>
          <p:nvPr/>
        </p:nvSpPr>
        <p:spPr>
          <a:xfrm>
            <a:off x="6515101" y="1897877"/>
            <a:ext cx="5262033" cy="1015663"/>
          </a:xfrm>
          <a:prstGeom prst="rect">
            <a:avLst/>
          </a:prstGeom>
          <a:solidFill>
            <a:schemeClr val="bg1"/>
          </a:solidFill>
        </p:spPr>
        <p:txBody>
          <a:bodyPr wrap="square">
            <a:spAutoFit/>
          </a:bodyPr>
          <a:lstStyle/>
          <a:p>
            <a:r>
              <a:rPr lang="es-MX" b="1" dirty="0"/>
              <a:t>Encapsulación de la creación: </a:t>
            </a:r>
          </a:p>
          <a:p>
            <a:pPr algn="just"/>
            <a:r>
              <a:rPr lang="es-MX" sz="1400" dirty="0"/>
              <a:t>Separan la lógica de creación del uso de objetos. Promueve baja dependencia entre las clases, lo cual facilita la extensión y el mantenimiento del sistema.</a:t>
            </a:r>
          </a:p>
        </p:txBody>
      </p:sp>
      <p:sp>
        <p:nvSpPr>
          <p:cNvPr id="9" name="Rectángulo 8">
            <a:extLst>
              <a:ext uri="{FF2B5EF4-FFF2-40B4-BE49-F238E27FC236}">
                <a16:creationId xmlns:a16="http://schemas.microsoft.com/office/drawing/2014/main" id="{10EFB916-6056-40AE-ABE9-6F6E8EBF6281}"/>
              </a:ext>
            </a:extLst>
          </p:cNvPr>
          <p:cNvSpPr/>
          <p:nvPr/>
        </p:nvSpPr>
        <p:spPr>
          <a:xfrm>
            <a:off x="881418" y="2124437"/>
            <a:ext cx="3961515"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MX" dirty="0"/>
              <a:t>Resuelven el problema de cómo crear objetos de manera que se logre una </a:t>
            </a:r>
            <a:r>
              <a:rPr lang="es-MX" b="1" dirty="0"/>
              <a:t>arquitectura flexible, reutilizable y mantenible</a:t>
            </a:r>
          </a:p>
        </p:txBody>
      </p:sp>
      <p:sp>
        <p:nvSpPr>
          <p:cNvPr id="12" name="Rectángulo 11">
            <a:extLst>
              <a:ext uri="{FF2B5EF4-FFF2-40B4-BE49-F238E27FC236}">
                <a16:creationId xmlns:a16="http://schemas.microsoft.com/office/drawing/2014/main" id="{E9C5799A-39FA-415F-BE05-CF1C7EBE45B6}"/>
              </a:ext>
            </a:extLst>
          </p:cNvPr>
          <p:cNvSpPr/>
          <p:nvPr/>
        </p:nvSpPr>
        <p:spPr>
          <a:xfrm>
            <a:off x="6515101" y="3032379"/>
            <a:ext cx="5262033" cy="584775"/>
          </a:xfrm>
          <a:prstGeom prst="rect">
            <a:avLst/>
          </a:prstGeom>
          <a:solidFill>
            <a:schemeClr val="bg1"/>
          </a:solidFill>
        </p:spPr>
        <p:txBody>
          <a:bodyPr wrap="square">
            <a:spAutoFit/>
          </a:bodyPr>
          <a:lstStyle/>
          <a:p>
            <a:r>
              <a:rPr lang="es-MX" b="1" dirty="0"/>
              <a:t>Flexibilidad compositiva: </a:t>
            </a:r>
          </a:p>
          <a:p>
            <a:r>
              <a:rPr lang="es-MX" sz="1400" dirty="0"/>
              <a:t>Permiten cambiar las clases concretas sin modificar el código cliente</a:t>
            </a:r>
          </a:p>
        </p:txBody>
      </p:sp>
      <p:sp>
        <p:nvSpPr>
          <p:cNvPr id="15" name="Rectángulo 14">
            <a:extLst>
              <a:ext uri="{FF2B5EF4-FFF2-40B4-BE49-F238E27FC236}">
                <a16:creationId xmlns:a16="http://schemas.microsoft.com/office/drawing/2014/main" id="{55E05885-A008-44D7-ACDB-164C8C418C8B}"/>
              </a:ext>
            </a:extLst>
          </p:cNvPr>
          <p:cNvSpPr/>
          <p:nvPr/>
        </p:nvSpPr>
        <p:spPr>
          <a:xfrm>
            <a:off x="6515101" y="3735993"/>
            <a:ext cx="5262033" cy="1015663"/>
          </a:xfrm>
          <a:prstGeom prst="rect">
            <a:avLst/>
          </a:prstGeom>
          <a:solidFill>
            <a:schemeClr val="bg1"/>
          </a:solidFill>
        </p:spPr>
        <p:txBody>
          <a:bodyPr wrap="square">
            <a:spAutoFit/>
          </a:bodyPr>
          <a:lstStyle/>
          <a:p>
            <a:r>
              <a:rPr lang="es-MX" b="1" dirty="0"/>
              <a:t>Reutilización de código: </a:t>
            </a:r>
          </a:p>
          <a:p>
            <a:r>
              <a:rPr lang="es-MX" sz="1400" dirty="0"/>
              <a:t>Evitan la duplicación del código de instanciación en distintas partes del sistema, promoviendo así la </a:t>
            </a:r>
            <a:r>
              <a:rPr lang="es-MX" sz="1400" b="1" dirty="0"/>
              <a:t>reutilización de componentes</a:t>
            </a:r>
            <a:r>
              <a:rPr lang="es-MX" sz="1400" dirty="0"/>
              <a:t> y la </a:t>
            </a:r>
            <a:r>
              <a:rPr lang="es-MX" sz="1400" b="1" dirty="0"/>
              <a:t>reducción de errores</a:t>
            </a:r>
            <a:endParaRPr lang="es-MX" sz="1400" dirty="0"/>
          </a:p>
        </p:txBody>
      </p:sp>
      <p:sp>
        <p:nvSpPr>
          <p:cNvPr id="16" name="Rectángulo 15">
            <a:extLst>
              <a:ext uri="{FF2B5EF4-FFF2-40B4-BE49-F238E27FC236}">
                <a16:creationId xmlns:a16="http://schemas.microsoft.com/office/drawing/2014/main" id="{ECA57B18-14FB-42F3-A23D-E4B3AE5BD204}"/>
              </a:ext>
            </a:extLst>
          </p:cNvPr>
          <p:cNvSpPr/>
          <p:nvPr/>
        </p:nvSpPr>
        <p:spPr>
          <a:xfrm>
            <a:off x="6515101" y="4943933"/>
            <a:ext cx="5262033" cy="584775"/>
          </a:xfrm>
          <a:prstGeom prst="rect">
            <a:avLst/>
          </a:prstGeom>
          <a:solidFill>
            <a:schemeClr val="bg1"/>
          </a:solidFill>
        </p:spPr>
        <p:txBody>
          <a:bodyPr wrap="square">
            <a:spAutoFit/>
          </a:bodyPr>
          <a:lstStyle/>
          <a:p>
            <a:r>
              <a:rPr lang="es-MX" b="1" dirty="0"/>
              <a:t>Desacoplamiento: </a:t>
            </a:r>
          </a:p>
          <a:p>
            <a:r>
              <a:rPr lang="es-MX" sz="1400" dirty="0"/>
              <a:t>Reducen las dependencias entre componentes</a:t>
            </a:r>
          </a:p>
        </p:txBody>
      </p:sp>
      <p:sp>
        <p:nvSpPr>
          <p:cNvPr id="17" name="Rectángulo 16">
            <a:extLst>
              <a:ext uri="{FF2B5EF4-FFF2-40B4-BE49-F238E27FC236}">
                <a16:creationId xmlns:a16="http://schemas.microsoft.com/office/drawing/2014/main" id="{6FE57ECB-4C72-40BB-B6D9-29642B33363D}"/>
              </a:ext>
            </a:extLst>
          </p:cNvPr>
          <p:cNvSpPr/>
          <p:nvPr/>
        </p:nvSpPr>
        <p:spPr>
          <a:xfrm>
            <a:off x="6515101" y="5720985"/>
            <a:ext cx="5262033" cy="800219"/>
          </a:xfrm>
          <a:prstGeom prst="rect">
            <a:avLst/>
          </a:prstGeom>
          <a:solidFill>
            <a:schemeClr val="bg1"/>
          </a:solidFill>
        </p:spPr>
        <p:txBody>
          <a:bodyPr wrap="square">
            <a:spAutoFit/>
          </a:bodyPr>
          <a:lstStyle/>
          <a:p>
            <a:r>
              <a:rPr lang="es-MX" b="1" dirty="0"/>
              <a:t>Interoperabilidad con frameworks:</a:t>
            </a:r>
          </a:p>
          <a:p>
            <a:r>
              <a:rPr lang="es-MX" sz="1400" dirty="0"/>
              <a:t>Muchos frameworks modernos como Spring, </a:t>
            </a:r>
            <a:r>
              <a:rPr lang="es-MX" sz="1400" dirty="0" err="1"/>
              <a:t>Hibernate</a:t>
            </a:r>
            <a:r>
              <a:rPr lang="es-MX" sz="1400" dirty="0"/>
              <a:t> o Angular internamente usan y facilitan el uso de patrones creacionales.</a:t>
            </a:r>
          </a:p>
        </p:txBody>
      </p:sp>
      <p:sp>
        <p:nvSpPr>
          <p:cNvPr id="18" name="Rectángulo 17">
            <a:extLst>
              <a:ext uri="{FF2B5EF4-FFF2-40B4-BE49-F238E27FC236}">
                <a16:creationId xmlns:a16="http://schemas.microsoft.com/office/drawing/2014/main" id="{94EAD808-41B0-4C96-8604-4917036282DC}"/>
              </a:ext>
            </a:extLst>
          </p:cNvPr>
          <p:cNvSpPr/>
          <p:nvPr/>
        </p:nvSpPr>
        <p:spPr>
          <a:xfrm>
            <a:off x="244698" y="4333739"/>
            <a:ext cx="5432202" cy="369332"/>
          </a:xfrm>
          <a:prstGeom prst="rect">
            <a:avLst/>
          </a:prstGeom>
          <a:solidFill>
            <a:srgbClr val="92D050"/>
          </a:solidFill>
        </p:spPr>
        <p:txBody>
          <a:bodyPr wrap="square">
            <a:spAutoFit/>
          </a:bodyPr>
          <a:lstStyle/>
          <a:p>
            <a:pPr algn="ctr"/>
            <a:r>
              <a:rPr lang="es-MX" b="1" dirty="0"/>
              <a:t>Facilitan el cumplimiento de principios SOLID</a:t>
            </a:r>
          </a:p>
        </p:txBody>
      </p:sp>
      <p:sp>
        <p:nvSpPr>
          <p:cNvPr id="19" name="Rectángulo 18">
            <a:extLst>
              <a:ext uri="{FF2B5EF4-FFF2-40B4-BE49-F238E27FC236}">
                <a16:creationId xmlns:a16="http://schemas.microsoft.com/office/drawing/2014/main" id="{2B87D358-68A1-4040-9EE1-82BB09F0CDBD}"/>
              </a:ext>
            </a:extLst>
          </p:cNvPr>
          <p:cNvSpPr/>
          <p:nvPr/>
        </p:nvSpPr>
        <p:spPr>
          <a:xfrm>
            <a:off x="206572" y="4725636"/>
            <a:ext cx="1787302" cy="1015663"/>
          </a:xfrm>
          <a:prstGeom prst="rect">
            <a:avLst/>
          </a:prstGeom>
        </p:spPr>
        <p:txBody>
          <a:bodyPr wrap="square">
            <a:spAutoFit/>
          </a:bodyPr>
          <a:lstStyle/>
          <a:p>
            <a:pPr algn="ctr"/>
            <a:r>
              <a:rPr lang="es-MX" b="1" dirty="0"/>
              <a:t>SRP </a:t>
            </a:r>
          </a:p>
          <a:p>
            <a:pPr algn="ctr"/>
            <a:r>
              <a:rPr lang="es-MX" sz="1400" dirty="0"/>
              <a:t>Al delegar la creación de objetos a una clase específica.</a:t>
            </a:r>
          </a:p>
        </p:txBody>
      </p:sp>
      <p:sp>
        <p:nvSpPr>
          <p:cNvPr id="20" name="Rectángulo 19">
            <a:extLst>
              <a:ext uri="{FF2B5EF4-FFF2-40B4-BE49-F238E27FC236}">
                <a16:creationId xmlns:a16="http://schemas.microsoft.com/office/drawing/2014/main" id="{1C6018DD-21B1-4582-9492-4CB064EA62F2}"/>
              </a:ext>
            </a:extLst>
          </p:cNvPr>
          <p:cNvSpPr/>
          <p:nvPr/>
        </p:nvSpPr>
        <p:spPr>
          <a:xfrm>
            <a:off x="1993874" y="4751656"/>
            <a:ext cx="1787302" cy="1446550"/>
          </a:xfrm>
          <a:prstGeom prst="rect">
            <a:avLst/>
          </a:prstGeom>
        </p:spPr>
        <p:txBody>
          <a:bodyPr wrap="square">
            <a:spAutoFit/>
          </a:bodyPr>
          <a:lstStyle/>
          <a:p>
            <a:pPr algn="ctr"/>
            <a:r>
              <a:rPr lang="es-MX" b="1" dirty="0"/>
              <a:t>OCP</a:t>
            </a:r>
          </a:p>
          <a:p>
            <a:pPr algn="ctr"/>
            <a:r>
              <a:rPr lang="es-MX" sz="1400" dirty="0"/>
              <a:t>Es fácil agregar nuevas formas de crear objetos sin modificar las clases existentes.</a:t>
            </a:r>
          </a:p>
        </p:txBody>
      </p:sp>
      <p:sp>
        <p:nvSpPr>
          <p:cNvPr id="21" name="Rectángulo 20">
            <a:extLst>
              <a:ext uri="{FF2B5EF4-FFF2-40B4-BE49-F238E27FC236}">
                <a16:creationId xmlns:a16="http://schemas.microsoft.com/office/drawing/2014/main" id="{98ECDAAB-E641-40D3-AB82-7FD849C9F1EF}"/>
              </a:ext>
            </a:extLst>
          </p:cNvPr>
          <p:cNvSpPr/>
          <p:nvPr/>
        </p:nvSpPr>
        <p:spPr>
          <a:xfrm>
            <a:off x="3661429" y="4796787"/>
            <a:ext cx="2144938" cy="1446550"/>
          </a:xfrm>
          <a:prstGeom prst="rect">
            <a:avLst/>
          </a:prstGeom>
        </p:spPr>
        <p:txBody>
          <a:bodyPr wrap="square">
            <a:spAutoFit/>
          </a:bodyPr>
          <a:lstStyle/>
          <a:p>
            <a:pPr algn="ctr"/>
            <a:r>
              <a:rPr lang="es-MX" b="1" dirty="0"/>
              <a:t>DIP</a:t>
            </a:r>
          </a:p>
          <a:p>
            <a:pPr algn="ctr"/>
            <a:r>
              <a:rPr lang="es-MX" sz="1400" dirty="0"/>
              <a:t>Facilitan la inyección de dependencias sin acoplarse a implementaciones concretas.</a:t>
            </a:r>
          </a:p>
        </p:txBody>
      </p:sp>
    </p:spTree>
    <p:extLst>
      <p:ext uri="{BB962C8B-B14F-4D97-AF65-F5344CB8AC3E}">
        <p14:creationId xmlns:p14="http://schemas.microsoft.com/office/powerpoint/2010/main" val="6547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6" grpId="0" animBg="1"/>
      <p:bldP spid="17" grpId="0" animBg="1"/>
      <p:bldP spid="18" grpId="0" animBg="1"/>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Factory Method</a:t>
            </a:r>
            <a:endParaRPr lang="es-CO" sz="2800" b="1" dirty="0">
              <a:solidFill>
                <a:srgbClr val="FF0000"/>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2BCD334-EE27-4FA3-A00F-00099E195F3C}"/>
              </a:ext>
            </a:extLst>
          </p:cNvPr>
          <p:cNvSpPr txBox="1"/>
          <p:nvPr/>
        </p:nvSpPr>
        <p:spPr>
          <a:xfrm>
            <a:off x="169333" y="1806200"/>
            <a:ext cx="4902200" cy="1323439"/>
          </a:xfrm>
          <a:prstGeom prst="rect">
            <a:avLst/>
          </a:prstGeom>
          <a:solidFill>
            <a:schemeClr val="accent4">
              <a:lumMod val="40000"/>
              <a:lumOff val="60000"/>
            </a:schemeClr>
          </a:solidFill>
        </p:spPr>
        <p:txBody>
          <a:bodyPr wrap="square" rtlCol="0">
            <a:spAutoFit/>
          </a:bodyPr>
          <a:lstStyle/>
          <a:p>
            <a:pPr algn="ctr"/>
            <a:r>
              <a:rPr lang="es-MX" sz="1600" dirty="0"/>
              <a:t>El patrón </a:t>
            </a:r>
            <a:r>
              <a:rPr lang="es-MX" sz="1600" b="1" dirty="0"/>
              <a:t>Factory </a:t>
            </a:r>
            <a:r>
              <a:rPr lang="es-MX" sz="1600" b="1" dirty="0" err="1"/>
              <a:t>Method</a:t>
            </a:r>
            <a:r>
              <a:rPr lang="es-MX" sz="1600" b="1" dirty="0"/>
              <a:t> </a:t>
            </a:r>
            <a:r>
              <a:rPr lang="es-MX" sz="1600" dirty="0"/>
              <a:t>define una interfaz para crear objetos, pero permite a las subclases decidir qué clase instanciar. Este patrón </a:t>
            </a:r>
            <a:r>
              <a:rPr lang="es-MX" sz="1600" b="1" dirty="0"/>
              <a:t>delega la responsabilidad de instanciación a las subclases</a:t>
            </a:r>
            <a:r>
              <a:rPr lang="es-MX" sz="1600" dirty="0"/>
              <a:t>, promoviendo el principio de inversión de dependencias.</a:t>
            </a:r>
          </a:p>
        </p:txBody>
      </p:sp>
      <p:sp>
        <p:nvSpPr>
          <p:cNvPr id="6" name="Rectangle 1">
            <a:extLst>
              <a:ext uri="{FF2B5EF4-FFF2-40B4-BE49-F238E27FC236}">
                <a16:creationId xmlns:a16="http://schemas.microsoft.com/office/drawing/2014/main" id="{002430B9-4C21-416B-99F5-76C3211186CD}"/>
              </a:ext>
            </a:extLst>
          </p:cNvPr>
          <p:cNvSpPr>
            <a:spLocks noChangeArrowheads="1"/>
          </p:cNvSpPr>
          <p:nvPr/>
        </p:nvSpPr>
        <p:spPr bwMode="auto">
          <a:xfrm>
            <a:off x="5805569" y="2901264"/>
            <a:ext cx="6053667" cy="34163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s-MX" altLang="es-MX" b="1" i="0" u="none" strike="noStrike" cap="none" normalizeH="0" baseline="0" dirty="0">
                <a:ln>
                  <a:noFill/>
                </a:ln>
                <a:solidFill>
                  <a:schemeClr val="tx1"/>
                </a:solidFill>
                <a:effectLst/>
              </a:rPr>
              <a:t>Alto acoplamiento</a:t>
            </a:r>
            <a:r>
              <a:rPr kumimoji="0" lang="es-MX" altLang="es-MX" b="0" i="0" u="none" strike="noStrike" cap="none" normalizeH="0" baseline="0" dirty="0">
                <a:ln>
                  <a:noFill/>
                </a:ln>
                <a:solidFill>
                  <a:schemeClr val="tx1"/>
                </a:solidFill>
                <a:effectLst/>
              </a:rPr>
              <a:t> entre clases y sus dependencias concretas (uso excesivo de new).</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s-MX" altLang="es-MX" dirty="0"/>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s-MX" altLang="es-MX" b="0" i="0" u="none" strike="noStrike" cap="none" normalizeH="0" baseline="0" dirty="0">
                <a:ln>
                  <a:noFill/>
                </a:ln>
                <a:solidFill>
                  <a:schemeClr val="tx1"/>
                </a:solidFill>
                <a:effectLst/>
              </a:rPr>
              <a:t>Dificultad para cambiar la lógica de creación de objetos sin modificar clases existentes.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s-MX" altLang="es-MX" dirty="0"/>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s-MX" altLang="es-MX" b="0" i="0" u="none" strike="noStrike" cap="none" normalizeH="0" baseline="0" dirty="0">
                <a:ln>
                  <a:noFill/>
                </a:ln>
                <a:solidFill>
                  <a:schemeClr val="tx1"/>
                </a:solidFill>
                <a:effectLst/>
              </a:rPr>
              <a:t>Violación del principio de </a:t>
            </a:r>
            <a:r>
              <a:rPr kumimoji="0" lang="es-MX" altLang="es-MX" b="1" i="0" u="none" strike="noStrike" cap="none" normalizeH="0" baseline="0" dirty="0">
                <a:ln>
                  <a:noFill/>
                </a:ln>
                <a:solidFill>
                  <a:schemeClr val="tx1"/>
                </a:solidFill>
                <a:effectLst/>
              </a:rPr>
              <a:t>abierto/cerrado (OCP)</a:t>
            </a:r>
            <a:r>
              <a:rPr kumimoji="0" lang="es-MX" altLang="es-MX" b="0" i="0" u="none" strike="noStrike" cap="none" normalizeH="0" baseline="0" dirty="0">
                <a:ln>
                  <a:noFill/>
                </a:ln>
                <a:solidFill>
                  <a:schemeClr val="tx1"/>
                </a:solidFill>
                <a:effectLst/>
              </a:rPr>
              <a:t>: el sistema no puede ser extendido sin modificar código fuente.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s-MX" altLang="es-MX"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s-MX" altLang="es-MX" b="0" i="0" u="none" strike="noStrike" cap="none" normalizeH="0" baseline="0" dirty="0">
                <a:ln>
                  <a:noFill/>
                </a:ln>
                <a:solidFill>
                  <a:schemeClr val="tx1"/>
                </a:solidFill>
                <a:effectLst/>
              </a:rPr>
              <a:t>Necesidad de </a:t>
            </a:r>
            <a:r>
              <a:rPr kumimoji="0" lang="es-MX" altLang="es-MX" b="1" i="0" u="none" strike="noStrike" cap="none" normalizeH="0" baseline="0" dirty="0">
                <a:ln>
                  <a:noFill/>
                </a:ln>
                <a:solidFill>
                  <a:schemeClr val="tx1"/>
                </a:solidFill>
                <a:effectLst/>
              </a:rPr>
              <a:t>crear familias de objetos relacionados sin conocer sus clases concretas</a:t>
            </a:r>
            <a:r>
              <a:rPr kumimoji="0" lang="es-MX" altLang="es-MX"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b="0" i="0" u="none" strike="noStrike" cap="none" normalizeH="0" baseline="0" dirty="0">
              <a:ln>
                <a:noFill/>
              </a:ln>
              <a:solidFill>
                <a:schemeClr val="tx1"/>
              </a:solidFill>
              <a:effectLst/>
            </a:endParaRPr>
          </a:p>
        </p:txBody>
      </p:sp>
      <p:sp>
        <p:nvSpPr>
          <p:cNvPr id="8" name="Rectángulo 7">
            <a:extLst>
              <a:ext uri="{FF2B5EF4-FFF2-40B4-BE49-F238E27FC236}">
                <a16:creationId xmlns:a16="http://schemas.microsoft.com/office/drawing/2014/main" id="{1E358036-7793-45B7-889B-3B302487AB67}"/>
              </a:ext>
            </a:extLst>
          </p:cNvPr>
          <p:cNvSpPr/>
          <p:nvPr/>
        </p:nvSpPr>
        <p:spPr>
          <a:xfrm>
            <a:off x="5805569" y="2102648"/>
            <a:ext cx="5971565" cy="369332"/>
          </a:xfrm>
          <a:prstGeom prst="rect">
            <a:avLst/>
          </a:prstGeom>
          <a:solidFill>
            <a:srgbClr val="92D050"/>
          </a:solidFill>
        </p:spPr>
        <p:txBody>
          <a:bodyPr wrap="square">
            <a:spAutoFit/>
          </a:bodyPr>
          <a:lstStyle/>
          <a:p>
            <a:pPr lvl="0" algn="ctr" eaLnBrk="0" fontAlgn="base" hangingPunct="0">
              <a:spcBef>
                <a:spcPct val="0"/>
              </a:spcBef>
              <a:spcAft>
                <a:spcPct val="0"/>
              </a:spcAft>
            </a:pPr>
            <a:r>
              <a:rPr lang="es-MX" altLang="es-MX" b="1" dirty="0"/>
              <a:t>Problemas que Resuelve</a:t>
            </a:r>
          </a:p>
        </p:txBody>
      </p:sp>
      <p:sp>
        <p:nvSpPr>
          <p:cNvPr id="4" name="CuadroTexto 3">
            <a:extLst>
              <a:ext uri="{FF2B5EF4-FFF2-40B4-BE49-F238E27FC236}">
                <a16:creationId xmlns:a16="http://schemas.microsoft.com/office/drawing/2014/main" id="{DF803DD1-3363-176A-FC95-B2FF9F999054}"/>
              </a:ext>
            </a:extLst>
          </p:cNvPr>
          <p:cNvSpPr txBox="1"/>
          <p:nvPr/>
        </p:nvSpPr>
        <p:spPr>
          <a:xfrm>
            <a:off x="169334" y="4609424"/>
            <a:ext cx="4902200" cy="1569660"/>
          </a:xfrm>
          <a:prstGeom prst="rect">
            <a:avLst/>
          </a:prstGeom>
          <a:solidFill>
            <a:schemeClr val="bg1"/>
          </a:solidFill>
        </p:spPr>
        <p:txBody>
          <a:bodyPr wrap="square">
            <a:spAutoFit/>
          </a:bodyPr>
          <a:lstStyle/>
          <a:p>
            <a:pPr algn="ctr"/>
            <a:r>
              <a:rPr lang="es-MX" sz="1600" dirty="0"/>
              <a:t>Cuando una clase no debería depender de clases concretas para crear objetos porque la clase que debe crear puede variar en subclases o en tiempo de ejecución. </a:t>
            </a:r>
            <a:r>
              <a:rPr lang="es-MX" sz="1600" b="1" dirty="0"/>
              <a:t>Sin usar un Factory </a:t>
            </a:r>
            <a:r>
              <a:rPr lang="es-MX" sz="1600" b="1" dirty="0" err="1"/>
              <a:t>Method</a:t>
            </a:r>
            <a:r>
              <a:rPr lang="es-MX" sz="1600" b="1" dirty="0"/>
              <a:t>, el código cliente queda acoplado a clases concretas y se vuelve difícil de extender o reutilizar</a:t>
            </a:r>
            <a:r>
              <a:rPr lang="es-MX" sz="1600" dirty="0"/>
              <a:t>.</a:t>
            </a:r>
            <a:endParaRPr lang="es-CO" sz="1600" dirty="0"/>
          </a:p>
        </p:txBody>
      </p:sp>
      <p:sp>
        <p:nvSpPr>
          <p:cNvPr id="5" name="Rectángulo 4">
            <a:extLst>
              <a:ext uri="{FF2B5EF4-FFF2-40B4-BE49-F238E27FC236}">
                <a16:creationId xmlns:a16="http://schemas.microsoft.com/office/drawing/2014/main" id="{45F11306-2EFD-38D0-8B76-9EEB6EE2BE10}"/>
              </a:ext>
            </a:extLst>
          </p:cNvPr>
          <p:cNvSpPr/>
          <p:nvPr/>
        </p:nvSpPr>
        <p:spPr>
          <a:xfrm>
            <a:off x="169334" y="4148075"/>
            <a:ext cx="4902200" cy="369332"/>
          </a:xfrm>
          <a:prstGeom prst="rect">
            <a:avLst/>
          </a:prstGeom>
          <a:solidFill>
            <a:schemeClr val="accent2"/>
          </a:solidFill>
        </p:spPr>
        <p:txBody>
          <a:bodyPr wrap="square">
            <a:spAutoFit/>
          </a:bodyPr>
          <a:lstStyle/>
          <a:p>
            <a:pPr lvl="0" algn="ctr" eaLnBrk="0" fontAlgn="base" hangingPunct="0">
              <a:spcBef>
                <a:spcPct val="0"/>
              </a:spcBef>
              <a:spcAft>
                <a:spcPct val="0"/>
              </a:spcAft>
            </a:pPr>
            <a:r>
              <a:rPr lang="es-MX" altLang="es-MX" b="1" dirty="0"/>
              <a:t>Contexto</a:t>
            </a:r>
          </a:p>
        </p:txBody>
      </p:sp>
    </p:spTree>
    <p:extLst>
      <p:ext uri="{BB962C8B-B14F-4D97-AF65-F5344CB8AC3E}">
        <p14:creationId xmlns:p14="http://schemas.microsoft.com/office/powerpoint/2010/main" val="149137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n 12">
            <a:hlinkClick r:id="" action="ppaction://hlinkshowjump?jump=previous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a:off x="244698" y="6121096"/>
            <a:ext cx="563059" cy="563039"/>
          </a:xfrm>
          <a:prstGeom prst="rect">
            <a:avLst/>
          </a:prstGeom>
        </p:spPr>
      </p:pic>
      <p:pic>
        <p:nvPicPr>
          <p:cNvPr id="14" name="Imagen 13">
            <a:hlinkClick r:id="" action="ppaction://hlinkshowjump?jump=nextslide"/>
          </p:cNvPr>
          <p:cNvPicPr>
            <a:picLocks noChangeAspect="1"/>
          </p:cNvPicPr>
          <p:nvPr/>
        </p:nvPicPr>
        <p:blipFill rotWithShape="1">
          <a:blip r:embed="rId4" cstate="print">
            <a:extLst>
              <a:ext uri="{28A0092B-C50C-407E-A947-70E740481C1C}">
                <a14:useLocalDpi xmlns:a14="http://schemas.microsoft.com/office/drawing/2010/main" val="0"/>
              </a:ext>
            </a:extLst>
          </a:blip>
          <a:srcRect r="79898" b="52005"/>
          <a:stretch/>
        </p:blipFill>
        <p:spPr>
          <a:xfrm rot="10800000">
            <a:off x="881418" y="6121095"/>
            <a:ext cx="563059" cy="563039"/>
          </a:xfrm>
          <a:prstGeom prst="rect">
            <a:avLst/>
          </a:prstGeom>
        </p:spPr>
      </p:pic>
      <p:sp>
        <p:nvSpPr>
          <p:cNvPr id="7" name="Rectángulo 6">
            <a:extLst>
              <a:ext uri="{FF2B5EF4-FFF2-40B4-BE49-F238E27FC236}">
                <a16:creationId xmlns:a16="http://schemas.microsoft.com/office/drawing/2014/main" id="{53784206-C25B-42E5-B52E-5A15AED1C967}"/>
              </a:ext>
            </a:extLst>
          </p:cNvPr>
          <p:cNvSpPr/>
          <p:nvPr/>
        </p:nvSpPr>
        <p:spPr>
          <a:xfrm>
            <a:off x="1727201" y="0"/>
            <a:ext cx="10464800" cy="307777"/>
          </a:xfrm>
          <a:prstGeom prst="rect">
            <a:avLst/>
          </a:prstGeom>
          <a:noFill/>
        </p:spPr>
        <p:txBody>
          <a:bodyPr wrap="square">
            <a:spAutoFit/>
          </a:bodyPr>
          <a:lstStyle/>
          <a:p>
            <a:pPr algn="r"/>
            <a:r>
              <a:rPr lang="es-ES" sz="1400" b="1" dirty="0">
                <a:solidFill>
                  <a:schemeClr val="accent2"/>
                </a:solidFill>
              </a:rPr>
              <a:t>UNIDAD 3. PATRONES CREACIONALES </a:t>
            </a:r>
            <a:r>
              <a:rPr lang="es-ES" sz="1400" b="1" dirty="0"/>
              <a:t>-</a:t>
            </a:r>
            <a:r>
              <a:rPr lang="es-ES" sz="1400" b="1" dirty="0">
                <a:solidFill>
                  <a:schemeClr val="accent2"/>
                </a:solidFill>
              </a:rPr>
              <a:t> </a:t>
            </a:r>
            <a:r>
              <a:rPr lang="es-ES" sz="1400" b="1" dirty="0">
                <a:solidFill>
                  <a:schemeClr val="accent1"/>
                </a:solidFill>
              </a:rPr>
              <a:t>MODULO DE PATRONES DE DISEÑO DE SOFTWARE </a:t>
            </a:r>
          </a:p>
        </p:txBody>
      </p:sp>
      <p:sp>
        <p:nvSpPr>
          <p:cNvPr id="11" name="CuadroTexto 10">
            <a:extLst>
              <a:ext uri="{FF2B5EF4-FFF2-40B4-BE49-F238E27FC236}">
                <a16:creationId xmlns:a16="http://schemas.microsoft.com/office/drawing/2014/main" id="{E2690717-B53E-47C7-B618-505D804D774B}"/>
              </a:ext>
            </a:extLst>
          </p:cNvPr>
          <p:cNvSpPr txBox="1"/>
          <p:nvPr/>
        </p:nvSpPr>
        <p:spPr>
          <a:xfrm>
            <a:off x="372534" y="1031368"/>
            <a:ext cx="11404600" cy="523220"/>
          </a:xfrm>
          <a:prstGeom prst="rect">
            <a:avLst/>
          </a:prstGeom>
          <a:solidFill>
            <a:schemeClr val="bg1">
              <a:lumMod val="85000"/>
            </a:schemeClr>
          </a:solidFill>
        </p:spPr>
        <p:txBody>
          <a:bodyPr wrap="square" rtlCol="0">
            <a:spAutoFit/>
          </a:bodyPr>
          <a:lstStyle/>
          <a:p>
            <a:r>
              <a:rPr lang="es-MX" sz="2800" b="1" dirty="0">
                <a:solidFill>
                  <a:schemeClr val="accent6">
                    <a:lumMod val="75000"/>
                  </a:schemeClr>
                </a:solidFill>
                <a:latin typeface="Arial" panose="020B0604020202020204" pitchFamily="34" charset="0"/>
                <a:cs typeface="Arial" panose="020B0604020202020204" pitchFamily="34" charset="0"/>
              </a:rPr>
              <a:t>Patrones creacionales – </a:t>
            </a:r>
            <a:r>
              <a:rPr lang="es-MX" sz="2800" b="1" dirty="0">
                <a:solidFill>
                  <a:srgbClr val="FF0000"/>
                </a:solidFill>
                <a:latin typeface="Arial" panose="020B0604020202020204" pitchFamily="34" charset="0"/>
                <a:cs typeface="Arial" panose="020B0604020202020204" pitchFamily="34" charset="0"/>
              </a:rPr>
              <a:t>Factory Method</a:t>
            </a:r>
            <a:endParaRPr lang="es-CO" sz="2800" b="1" dirty="0">
              <a:solidFill>
                <a:srgbClr val="FF000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D32F4A45-C7C8-4FE9-A7EC-EE161BD67750}"/>
              </a:ext>
            </a:extLst>
          </p:cNvPr>
          <p:cNvSpPr txBox="1"/>
          <p:nvPr/>
        </p:nvSpPr>
        <p:spPr>
          <a:xfrm>
            <a:off x="555061" y="1963005"/>
            <a:ext cx="3241935" cy="738664"/>
          </a:xfrm>
          <a:prstGeom prst="rect">
            <a:avLst/>
          </a:prstGeom>
          <a:solidFill>
            <a:schemeClr val="bg1"/>
          </a:solidFill>
        </p:spPr>
        <p:txBody>
          <a:bodyPr wrap="square" rtlCol="0">
            <a:spAutoFit/>
          </a:bodyPr>
          <a:lstStyle/>
          <a:p>
            <a:r>
              <a:rPr lang="es-MX" sz="1400" b="1" dirty="0"/>
              <a:t>IProduct:  </a:t>
            </a:r>
            <a:r>
              <a:rPr lang="es-MX" sz="1400" dirty="0"/>
              <a:t>forma abstracta del objeto que de desea crear, define la estructura que tendrá el objeto creado</a:t>
            </a:r>
            <a:endParaRPr lang="es-MX" dirty="0"/>
          </a:p>
        </p:txBody>
      </p:sp>
      <p:pic>
        <p:nvPicPr>
          <p:cNvPr id="3" name="Imagen 2">
            <a:extLst>
              <a:ext uri="{FF2B5EF4-FFF2-40B4-BE49-F238E27FC236}">
                <a16:creationId xmlns:a16="http://schemas.microsoft.com/office/drawing/2014/main" id="{77F7664A-36CB-4792-B737-9F05D3757EED}"/>
              </a:ext>
            </a:extLst>
          </p:cNvPr>
          <p:cNvPicPr>
            <a:picLocks noChangeAspect="1"/>
          </p:cNvPicPr>
          <p:nvPr/>
        </p:nvPicPr>
        <p:blipFill>
          <a:blip r:embed="rId5"/>
          <a:stretch>
            <a:fillRect/>
          </a:stretch>
        </p:blipFill>
        <p:spPr>
          <a:xfrm>
            <a:off x="3558732" y="2278179"/>
            <a:ext cx="4820507" cy="3232759"/>
          </a:xfrm>
          <a:prstGeom prst="rect">
            <a:avLst/>
          </a:prstGeom>
        </p:spPr>
      </p:pic>
      <p:sp>
        <p:nvSpPr>
          <p:cNvPr id="4" name="Rectángulo 3">
            <a:extLst>
              <a:ext uri="{FF2B5EF4-FFF2-40B4-BE49-F238E27FC236}">
                <a16:creationId xmlns:a16="http://schemas.microsoft.com/office/drawing/2014/main" id="{4E032669-572F-4740-87F3-1C88A71D503E}"/>
              </a:ext>
            </a:extLst>
          </p:cNvPr>
          <p:cNvSpPr/>
          <p:nvPr/>
        </p:nvSpPr>
        <p:spPr>
          <a:xfrm>
            <a:off x="793327" y="5284884"/>
            <a:ext cx="2765405" cy="738664"/>
          </a:xfrm>
          <a:prstGeom prst="rect">
            <a:avLst/>
          </a:prstGeom>
        </p:spPr>
        <p:txBody>
          <a:bodyPr wrap="square">
            <a:spAutoFit/>
          </a:bodyPr>
          <a:lstStyle/>
          <a:p>
            <a:r>
              <a:rPr lang="es-MX" sz="1400" b="1" dirty="0" err="1"/>
              <a:t>ConcreteProduct</a:t>
            </a:r>
            <a:r>
              <a:rPr lang="es-MX" sz="1400" b="1" dirty="0"/>
              <a:t>:  </a:t>
            </a:r>
            <a:r>
              <a:rPr lang="es-MX" sz="1400" dirty="0"/>
              <a:t>representa una implementación concreta de  </a:t>
            </a:r>
            <a:r>
              <a:rPr lang="es-MX" sz="1400" b="1" dirty="0"/>
              <a:t>IProduct</a:t>
            </a:r>
          </a:p>
        </p:txBody>
      </p:sp>
      <p:sp>
        <p:nvSpPr>
          <p:cNvPr id="5" name="Rectángulo 4">
            <a:extLst>
              <a:ext uri="{FF2B5EF4-FFF2-40B4-BE49-F238E27FC236}">
                <a16:creationId xmlns:a16="http://schemas.microsoft.com/office/drawing/2014/main" id="{C911D1B3-6603-4342-92FC-643566C95613}"/>
              </a:ext>
            </a:extLst>
          </p:cNvPr>
          <p:cNvSpPr/>
          <p:nvPr/>
        </p:nvSpPr>
        <p:spPr>
          <a:xfrm>
            <a:off x="8438391" y="1862513"/>
            <a:ext cx="3753609" cy="738664"/>
          </a:xfrm>
          <a:prstGeom prst="rect">
            <a:avLst/>
          </a:prstGeom>
        </p:spPr>
        <p:txBody>
          <a:bodyPr wrap="square">
            <a:spAutoFit/>
          </a:bodyPr>
          <a:lstStyle/>
          <a:p>
            <a:r>
              <a:rPr lang="es-MX" sz="1400" b="1" dirty="0" err="1"/>
              <a:t>AbstractFactory</a:t>
            </a:r>
            <a:r>
              <a:rPr lang="es-MX" sz="1400" b="1" dirty="0"/>
              <a:t>:  </a:t>
            </a:r>
            <a:r>
              <a:rPr lang="es-MX" sz="1400" dirty="0"/>
              <a:t>puede ser opcional, define el comportamiento por default de los </a:t>
            </a:r>
            <a:r>
              <a:rPr lang="es-MX" sz="1400" b="1" dirty="0" err="1"/>
              <a:t>ConcreteFactory</a:t>
            </a:r>
            <a:endParaRPr lang="es-MX" sz="1400" b="1" dirty="0"/>
          </a:p>
        </p:txBody>
      </p:sp>
      <p:sp>
        <p:nvSpPr>
          <p:cNvPr id="6" name="Rectángulo 5">
            <a:extLst>
              <a:ext uri="{FF2B5EF4-FFF2-40B4-BE49-F238E27FC236}">
                <a16:creationId xmlns:a16="http://schemas.microsoft.com/office/drawing/2014/main" id="{83B785F0-424E-4AB4-98E2-B37449CC8D3B}"/>
              </a:ext>
            </a:extLst>
          </p:cNvPr>
          <p:cNvSpPr/>
          <p:nvPr/>
        </p:nvSpPr>
        <p:spPr>
          <a:xfrm>
            <a:off x="8393002" y="5177162"/>
            <a:ext cx="3889075" cy="954107"/>
          </a:xfrm>
          <a:prstGeom prst="rect">
            <a:avLst/>
          </a:prstGeom>
        </p:spPr>
        <p:txBody>
          <a:bodyPr wrap="square">
            <a:spAutoFit/>
          </a:bodyPr>
          <a:lstStyle/>
          <a:p>
            <a:r>
              <a:rPr lang="es-MX" sz="1400" b="1" dirty="0" err="1"/>
              <a:t>ConcreteFactory</a:t>
            </a:r>
            <a:r>
              <a:rPr lang="es-MX" sz="1400" dirty="0"/>
              <a:t>: representa una fabrica concreta, utilizada para la creación de los </a:t>
            </a:r>
            <a:r>
              <a:rPr lang="es-MX" sz="1400" dirty="0" err="1"/>
              <a:t>ConcreteProduct</a:t>
            </a:r>
            <a:r>
              <a:rPr lang="es-MX" sz="1400" dirty="0"/>
              <a:t>. Implementa el comportamiento básico del </a:t>
            </a:r>
            <a:r>
              <a:rPr lang="es-MX" sz="1400" b="1" dirty="0" err="1"/>
              <a:t>AbstractFactory</a:t>
            </a:r>
            <a:r>
              <a:rPr lang="es-MX" sz="1400" b="1" dirty="0"/>
              <a:t>.</a:t>
            </a:r>
            <a:endParaRPr lang="es-CO" sz="1400" b="1" dirty="0"/>
          </a:p>
        </p:txBody>
      </p:sp>
      <p:sp>
        <p:nvSpPr>
          <p:cNvPr id="9" name="CuadroTexto 8">
            <a:extLst>
              <a:ext uri="{FF2B5EF4-FFF2-40B4-BE49-F238E27FC236}">
                <a16:creationId xmlns:a16="http://schemas.microsoft.com/office/drawing/2014/main" id="{B5E46078-93BA-4D45-A7FF-EFC4AC194582}"/>
              </a:ext>
            </a:extLst>
          </p:cNvPr>
          <p:cNvSpPr txBox="1"/>
          <p:nvPr/>
        </p:nvSpPr>
        <p:spPr>
          <a:xfrm>
            <a:off x="5115126" y="5666430"/>
            <a:ext cx="1690784" cy="369332"/>
          </a:xfrm>
          <a:prstGeom prst="rect">
            <a:avLst/>
          </a:prstGeom>
          <a:noFill/>
        </p:spPr>
        <p:txBody>
          <a:bodyPr wrap="none" rtlCol="0">
            <a:spAutoFit/>
          </a:bodyPr>
          <a:lstStyle/>
          <a:p>
            <a:r>
              <a:rPr lang="es-MX" b="1" dirty="0">
                <a:solidFill>
                  <a:schemeClr val="accent6"/>
                </a:solidFill>
              </a:rPr>
              <a:t>COMPONENTES</a:t>
            </a:r>
          </a:p>
        </p:txBody>
      </p:sp>
    </p:spTree>
    <p:extLst>
      <p:ext uri="{BB962C8B-B14F-4D97-AF65-F5344CB8AC3E}">
        <p14:creationId xmlns:p14="http://schemas.microsoft.com/office/powerpoint/2010/main" val="10708832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11794</TotalTime>
  <Words>4400</Words>
  <Application>Microsoft Office PowerPoint</Application>
  <PresentationFormat>Panorámica</PresentationFormat>
  <Paragraphs>491</Paragraphs>
  <Slides>40</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Calibri</vt:lpstr>
      <vt:lpstr>Calibri Light</vt:lpstr>
      <vt:lpstr>Tahoma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Tomas Eduardo Quiroz Lpez</dc:creator>
  <cp:lastModifiedBy>Técnico Sistemas Centro Servicios Sistema Penal Adolescentes - Cesar - Valledupar</cp:lastModifiedBy>
  <cp:revision>510</cp:revision>
  <dcterms:created xsi:type="dcterms:W3CDTF">2020-04-21T17:48:51Z</dcterms:created>
  <dcterms:modified xsi:type="dcterms:W3CDTF">2025-11-13T09:53:02Z</dcterms:modified>
</cp:coreProperties>
</file>